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Shape 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Shape 7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Shape 7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Shape 7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Shape 7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Shape 8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Shape 8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Shape 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rgbClr val="D9D9D9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16" name="Shape 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64" name="Shape 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700331" y="224657"/>
            <a:ext cx="8319900" cy="372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rgbClr val="516865"/>
              </a:buClr>
              <a:buNone/>
              <a:defRPr sz="1800">
                <a:solidFill>
                  <a:srgbClr val="51686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700331" y="747127"/>
            <a:ext cx="83199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10820" lvl="0" marL="342900" rtl="0" algn="l">
              <a:spcBef>
                <a:spcPts val="320"/>
              </a:spcBef>
              <a:buClr>
                <a:srgbClr val="CB4D20"/>
              </a:buClr>
              <a:buChar char="▪"/>
              <a:defRPr sz="1600">
                <a:solidFill>
                  <a:srgbClr val="516865"/>
                </a:solidFill>
              </a:defRPr>
            </a:lvl1pPr>
            <a:lvl2pPr indent="-190817" lvl="1" marL="742950" rtl="0" algn="l">
              <a:spcBef>
                <a:spcPts val="260"/>
              </a:spcBef>
              <a:buClr>
                <a:srgbClr val="516865"/>
              </a:buClr>
              <a:buChar char="▪"/>
              <a:defRPr sz="1300">
                <a:solidFill>
                  <a:srgbClr val="CB4D20"/>
                </a:solidFill>
              </a:defRPr>
            </a:lvl2pPr>
            <a:lvl3pPr indent="-149225" lvl="2" marL="1143000" rtl="0" algn="l">
              <a:spcBef>
                <a:spcPts val="200"/>
              </a:spcBef>
              <a:buClr>
                <a:srgbClr val="9DBABD"/>
              </a:buClr>
              <a:buChar char="▪"/>
              <a:defRPr sz="1000">
                <a:solidFill>
                  <a:srgbClr val="929292"/>
                </a:solidFill>
              </a:defRPr>
            </a:lvl3pPr>
            <a:lvl4pPr indent="-139700" lvl="3" marL="1600200" rtl="0" algn="l">
              <a:spcBef>
                <a:spcPts val="280"/>
              </a:spcBef>
              <a:buClr>
                <a:schemeClr val="dk1"/>
              </a:buClr>
              <a:buChar char="–"/>
              <a:defRPr sz="1400">
                <a:solidFill>
                  <a:schemeClr val="dk1"/>
                </a:solidFill>
              </a:defRPr>
            </a:lvl4pPr>
            <a:lvl5pPr indent="-139700" lvl="4" marL="2057400" rtl="0" algn="l">
              <a:spcBef>
                <a:spcPts val="280"/>
              </a:spcBef>
              <a:buClr>
                <a:schemeClr val="dk1"/>
              </a:buClr>
              <a:buChar char="»"/>
              <a:defRPr sz="1400">
                <a:solidFill>
                  <a:schemeClr val="dk1"/>
                </a:solidFill>
              </a:defRPr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0" type="dt"/>
          </p:nvPr>
        </p:nvSpPr>
        <p:spPr>
          <a:xfrm>
            <a:off x="6653229" y="48926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x="-18676" y="4996073"/>
            <a:ext cx="2895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786829" y="4888333"/>
            <a:ext cx="35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700331" y="224657"/>
            <a:ext cx="8319900" cy="372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rgbClr val="516865"/>
              </a:buClr>
              <a:buNone/>
              <a:defRPr sz="1800">
                <a:solidFill>
                  <a:srgbClr val="51686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457200" y="900112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2000"/>
            </a:lvl1pPr>
            <a:lvl2pPr lvl="1" rtl="0">
              <a:spcBef>
                <a:spcPts val="0"/>
              </a:spcBef>
              <a:defRPr sz="1800"/>
            </a:lvl2pPr>
            <a:lvl3pPr lvl="2" rtl="0">
              <a:spcBef>
                <a:spcPts val="0"/>
              </a:spcBef>
              <a:defRPr sz="1600"/>
            </a:lvl3pPr>
            <a:lvl4pPr lvl="3" rtl="0">
              <a:spcBef>
                <a:spcPts val="0"/>
              </a:spcBef>
              <a:defRPr sz="1400"/>
            </a:lvl4pPr>
            <a:lvl5pPr lvl="4" rtl="0">
              <a:spcBef>
                <a:spcPts val="0"/>
              </a:spcBef>
              <a:defRPr sz="14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4648200" y="900112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2000"/>
            </a:lvl1pPr>
            <a:lvl2pPr lvl="1" rtl="0">
              <a:spcBef>
                <a:spcPts val="0"/>
              </a:spcBef>
              <a:defRPr sz="1800"/>
            </a:lvl2pPr>
            <a:lvl3pPr lvl="2" rtl="0">
              <a:spcBef>
                <a:spcPts val="0"/>
              </a:spcBef>
              <a:defRPr sz="1600"/>
            </a:lvl3pPr>
            <a:lvl4pPr lvl="3" rtl="0">
              <a:spcBef>
                <a:spcPts val="0"/>
              </a:spcBef>
              <a:defRPr sz="1400"/>
            </a:lvl4pPr>
            <a:lvl5pPr lvl="4" rtl="0">
              <a:spcBef>
                <a:spcPts val="0"/>
              </a:spcBef>
              <a:defRPr sz="14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6653229" y="48926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-18676" y="4996073"/>
            <a:ext cx="2895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786829" y="4888333"/>
            <a:ext cx="35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boat_ripples.png" id="78" name="Shape 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rgbClr val="D9D9D9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/>
          <p:nvPr/>
        </p:nvSpPr>
        <p:spPr>
          <a:xfrm>
            <a:off x="0" y="4572775"/>
            <a:ext cx="9144000" cy="574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25" name="Shape 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/>
          <p:nvPr/>
        </p:nvSpPr>
        <p:spPr>
          <a:xfrm>
            <a:off x="3655400" y="4677625"/>
            <a:ext cx="1515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MLTrain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0" y="4572775"/>
            <a:ext cx="9144000" cy="574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33" name="Shape 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/>
          <p:nvPr/>
        </p:nvSpPr>
        <p:spPr>
          <a:xfrm>
            <a:off x="3655400" y="4677625"/>
            <a:ext cx="1515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MLTrain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38" name="Shape 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000000"/>
              </a:buClr>
              <a:buSzPct val="100000"/>
              <a:defRPr sz="3000">
                <a:solidFill>
                  <a:srgbClr val="000000"/>
                </a:solidFill>
                <a:highlight>
                  <a:srgbClr val="999999"/>
                </a:highlight>
              </a:defRPr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43" name="Shape 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9" name="Shape 4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" name="Shape 5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51" name="Shape 51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  <p:sp>
        <p:nvSpPr>
          <p:cNvPr id="9" name="Shape 9"/>
          <p:cNvSpPr/>
          <p:nvPr/>
        </p:nvSpPr>
        <p:spPr>
          <a:xfrm>
            <a:off x="0" y="4572775"/>
            <a:ext cx="9144000" cy="574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 txBox="1"/>
          <p:nvPr/>
        </p:nvSpPr>
        <p:spPr>
          <a:xfrm>
            <a:off x="3655400" y="4677625"/>
            <a:ext cx="1515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MLTrain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users.ece.utexas.edu/~dimakis/" TargetMode="External"/><Relationship Id="rId4" Type="http://schemas.openxmlformats.org/officeDocument/2006/relationships/hyperlink" Target="https://github.com/AshishBora/csg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carpedm20/DCGAN-tensorflow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hyperlink" Target="https://github.com/vdumoulin/conv_arithmetic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www.mlandthelaw.org/slides/hajian.pdf" TargetMode="External"/><Relationship Id="rId4" Type="http://schemas.openxmlformats.org/officeDocument/2006/relationships/hyperlink" Target="http://www.mlandthelaw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Generative Adversarial Networks </a:t>
            </a:r>
          </a:p>
        </p:txBody>
      </p:sp>
      <p:sp>
        <p:nvSpPr>
          <p:cNvPr id="84" name="Shape 84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Alex Dimakis @AlexGDimakis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Nikolaos Vasiloglou @vasiloglou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Generative Adversarial Networks </a:t>
            </a:r>
          </a:p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234775" y="1322525"/>
            <a:ext cx="8367300" cy="107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We want to learn a probability distribution over images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Be able to sample ‘a random face image’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This is an </a:t>
            </a:r>
            <a:r>
              <a:rPr b="1" lang="en"/>
              <a:t>unsupervised</a:t>
            </a:r>
            <a:r>
              <a:rPr lang="en"/>
              <a:t> problem: no labels, just data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Standard way: maximize the likelihood of the data over all generative models.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Alternative way: Adversarial training.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Let’s understand standard training</a:t>
            </a:r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25" y="1604962"/>
            <a:ext cx="21336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2717575" y="1118850"/>
            <a:ext cx="58197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z(1)= Uniform [1,2,3,4,5,6].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z(2)= Uniform [1,2,3,4,5,6] (independent)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understand standard training</a:t>
            </a:r>
          </a:p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25" y="1604962"/>
            <a:ext cx="21336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2717575" y="1118850"/>
            <a:ext cx="58197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z(1)= Uniform [1,2,3,4,5,6].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z(2)= Uniform [1,2,3,4,5,6] (independent)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g(z) = w1* z(1) + w2*z(2) </a:t>
            </a:r>
          </a:p>
        </p:txBody>
      </p:sp>
      <p:sp>
        <p:nvSpPr>
          <p:cNvPr id="194" name="Shape 194"/>
          <p:cNvSpPr/>
          <p:nvPr/>
        </p:nvSpPr>
        <p:spPr>
          <a:xfrm>
            <a:off x="3075500" y="2709625"/>
            <a:ext cx="7290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z(1)</a:t>
            </a:r>
          </a:p>
        </p:txBody>
      </p:sp>
      <p:sp>
        <p:nvSpPr>
          <p:cNvPr id="195" name="Shape 195"/>
          <p:cNvSpPr/>
          <p:nvPr/>
        </p:nvSpPr>
        <p:spPr>
          <a:xfrm>
            <a:off x="3075500" y="3538550"/>
            <a:ext cx="7290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z(2)</a:t>
            </a:r>
          </a:p>
        </p:txBody>
      </p:sp>
      <p:cxnSp>
        <p:nvCxnSpPr>
          <p:cNvPr id="196" name="Shape 196"/>
          <p:cNvCxnSpPr>
            <a:stCxn id="194" idx="6"/>
          </p:cNvCxnSpPr>
          <p:nvPr/>
        </p:nvCxnSpPr>
        <p:spPr>
          <a:xfrm>
            <a:off x="3804500" y="2906425"/>
            <a:ext cx="623100" cy="25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7" name="Shape 197"/>
          <p:cNvCxnSpPr>
            <a:stCxn id="195" idx="6"/>
          </p:cNvCxnSpPr>
          <p:nvPr/>
        </p:nvCxnSpPr>
        <p:spPr>
          <a:xfrm flipH="1" rot="10800000">
            <a:off x="3804500" y="3465350"/>
            <a:ext cx="583500" cy="27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8" name="Shape 198"/>
          <p:cNvSpPr/>
          <p:nvPr/>
        </p:nvSpPr>
        <p:spPr>
          <a:xfrm>
            <a:off x="4388000" y="3103225"/>
            <a:ext cx="7290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g(z)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3923900" y="2696350"/>
            <a:ext cx="623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w1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3923900" y="3538550"/>
            <a:ext cx="623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understand standard training</a:t>
            </a:r>
          </a:p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25" y="1604962"/>
            <a:ext cx="21336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2717575" y="1118850"/>
            <a:ext cx="58197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z(1)= Uniform [1,2,3,4,5,6].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z(2)= Uniform [1,2,3,4,5,6] (independent)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g(z) = w1* z(1) + w2*z(2) </a:t>
            </a:r>
          </a:p>
        </p:txBody>
      </p:sp>
      <p:sp>
        <p:nvSpPr>
          <p:cNvPr id="209" name="Shape 209"/>
          <p:cNvSpPr/>
          <p:nvPr/>
        </p:nvSpPr>
        <p:spPr>
          <a:xfrm>
            <a:off x="3075500" y="2709625"/>
            <a:ext cx="7290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z(1)</a:t>
            </a:r>
          </a:p>
        </p:txBody>
      </p:sp>
      <p:sp>
        <p:nvSpPr>
          <p:cNvPr id="210" name="Shape 210"/>
          <p:cNvSpPr/>
          <p:nvPr/>
        </p:nvSpPr>
        <p:spPr>
          <a:xfrm>
            <a:off x="3075500" y="3538550"/>
            <a:ext cx="7290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z(2)</a:t>
            </a:r>
          </a:p>
        </p:txBody>
      </p:sp>
      <p:cxnSp>
        <p:nvCxnSpPr>
          <p:cNvPr id="211" name="Shape 211"/>
          <p:cNvCxnSpPr>
            <a:stCxn id="209" idx="6"/>
          </p:cNvCxnSpPr>
          <p:nvPr/>
        </p:nvCxnSpPr>
        <p:spPr>
          <a:xfrm>
            <a:off x="3804500" y="2906425"/>
            <a:ext cx="623100" cy="25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2" name="Shape 212"/>
          <p:cNvCxnSpPr>
            <a:stCxn id="210" idx="6"/>
          </p:cNvCxnSpPr>
          <p:nvPr/>
        </p:nvCxnSpPr>
        <p:spPr>
          <a:xfrm flipH="1" rot="10800000">
            <a:off x="3804500" y="3465350"/>
            <a:ext cx="583500" cy="27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3" name="Shape 213"/>
          <p:cNvSpPr/>
          <p:nvPr/>
        </p:nvSpPr>
        <p:spPr>
          <a:xfrm>
            <a:off x="4388000" y="3103225"/>
            <a:ext cx="7290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g(z)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3923900" y="2696350"/>
            <a:ext cx="623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w1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3923900" y="3538550"/>
            <a:ext cx="623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w2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6416125" y="1079075"/>
            <a:ext cx="25320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Say Data is D=[12 ]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What is the chance to see D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under weights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w(1)=1, w(2)=1  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understand standard training</a:t>
            </a:r>
          </a:p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25" y="1604962"/>
            <a:ext cx="21336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2717575" y="1118850"/>
            <a:ext cx="58197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z(1)= Uniform [1,2,3,4,5,6].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z(2)= Uniform [1,2,3,4,5,6] (independent)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g(z) = w1* z(1) + w2*z(2) </a:t>
            </a:r>
          </a:p>
        </p:txBody>
      </p:sp>
      <p:sp>
        <p:nvSpPr>
          <p:cNvPr id="225" name="Shape 225"/>
          <p:cNvSpPr/>
          <p:nvPr/>
        </p:nvSpPr>
        <p:spPr>
          <a:xfrm>
            <a:off x="3075500" y="2709625"/>
            <a:ext cx="7290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z(1)</a:t>
            </a:r>
          </a:p>
        </p:txBody>
      </p:sp>
      <p:sp>
        <p:nvSpPr>
          <p:cNvPr id="226" name="Shape 226"/>
          <p:cNvSpPr/>
          <p:nvPr/>
        </p:nvSpPr>
        <p:spPr>
          <a:xfrm>
            <a:off x="3075500" y="3538550"/>
            <a:ext cx="7290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z(2)</a:t>
            </a:r>
          </a:p>
        </p:txBody>
      </p:sp>
      <p:cxnSp>
        <p:nvCxnSpPr>
          <p:cNvPr id="227" name="Shape 227"/>
          <p:cNvCxnSpPr>
            <a:stCxn id="225" idx="6"/>
          </p:cNvCxnSpPr>
          <p:nvPr/>
        </p:nvCxnSpPr>
        <p:spPr>
          <a:xfrm>
            <a:off x="3804500" y="2906425"/>
            <a:ext cx="623100" cy="25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8" name="Shape 228"/>
          <p:cNvCxnSpPr>
            <a:stCxn id="226" idx="6"/>
          </p:cNvCxnSpPr>
          <p:nvPr/>
        </p:nvCxnSpPr>
        <p:spPr>
          <a:xfrm flipH="1" rot="10800000">
            <a:off x="3804500" y="3465350"/>
            <a:ext cx="583500" cy="27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9" name="Shape 229"/>
          <p:cNvSpPr/>
          <p:nvPr/>
        </p:nvSpPr>
        <p:spPr>
          <a:xfrm>
            <a:off x="4388000" y="3103225"/>
            <a:ext cx="7290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g(z)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3923900" y="2696350"/>
            <a:ext cx="623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w1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3923900" y="3538550"/>
            <a:ext cx="623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w2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6416125" y="1079075"/>
            <a:ext cx="25320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Say Data is D=[12 ]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is the chance to see D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under weights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w(1)=1, w(2)=1  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Pr(D |[1,1]) = 1/36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if Data D=[12,15]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understand standard training</a:t>
            </a:r>
          </a:p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25" y="1604962"/>
            <a:ext cx="21336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2717575" y="1118850"/>
            <a:ext cx="58197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z(1)= Uniform [1,2,3,4,5,6].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z(2)= Uniform [1,2,3,4,5,6] (independent)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g(z) = w1* z(1) + w2*z(2) </a:t>
            </a:r>
          </a:p>
        </p:txBody>
      </p:sp>
      <p:sp>
        <p:nvSpPr>
          <p:cNvPr id="241" name="Shape 241"/>
          <p:cNvSpPr/>
          <p:nvPr/>
        </p:nvSpPr>
        <p:spPr>
          <a:xfrm>
            <a:off x="3075500" y="2709625"/>
            <a:ext cx="7290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z(1)</a:t>
            </a:r>
          </a:p>
        </p:txBody>
      </p:sp>
      <p:sp>
        <p:nvSpPr>
          <p:cNvPr id="242" name="Shape 242"/>
          <p:cNvSpPr/>
          <p:nvPr/>
        </p:nvSpPr>
        <p:spPr>
          <a:xfrm>
            <a:off x="3075500" y="3538550"/>
            <a:ext cx="7290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z(2)</a:t>
            </a:r>
          </a:p>
        </p:txBody>
      </p:sp>
      <p:cxnSp>
        <p:nvCxnSpPr>
          <p:cNvPr id="243" name="Shape 243"/>
          <p:cNvCxnSpPr>
            <a:stCxn id="241" idx="6"/>
          </p:cNvCxnSpPr>
          <p:nvPr/>
        </p:nvCxnSpPr>
        <p:spPr>
          <a:xfrm>
            <a:off x="3804500" y="2906425"/>
            <a:ext cx="623100" cy="25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4" name="Shape 244"/>
          <p:cNvCxnSpPr>
            <a:stCxn id="242" idx="6"/>
          </p:cNvCxnSpPr>
          <p:nvPr/>
        </p:nvCxnSpPr>
        <p:spPr>
          <a:xfrm flipH="1" rot="10800000">
            <a:off x="3804500" y="3465350"/>
            <a:ext cx="583500" cy="27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5" name="Shape 245"/>
          <p:cNvSpPr/>
          <p:nvPr/>
        </p:nvSpPr>
        <p:spPr>
          <a:xfrm>
            <a:off x="4388000" y="3103225"/>
            <a:ext cx="7290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g(z)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3923900" y="2696350"/>
            <a:ext cx="623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w1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3923900" y="3538550"/>
            <a:ext cx="623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w2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6416125" y="1079075"/>
            <a:ext cx="25320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Say Data is D=[12 ]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is the chance to see D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under weights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w(1)=1, w(2)=1  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Pr(D |[1,1]) = 1/36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What if Data D=[12,15]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Pr(D | w=[1,1]) = 1/36 * 0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If w1=2, w2=1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 (12 |w=[2,1]) =?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understand standard training</a:t>
            </a:r>
          </a:p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25" y="1604962"/>
            <a:ext cx="21336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2717575" y="1118850"/>
            <a:ext cx="58197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z(1)= Uniform [1,2,3,4,5,6].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z(2)= Uniform [1,2,3,4,5,6] (independent)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g(z) = w1* z(1) + w2*z(2) </a:t>
            </a:r>
          </a:p>
        </p:txBody>
      </p:sp>
      <p:sp>
        <p:nvSpPr>
          <p:cNvPr id="257" name="Shape 257"/>
          <p:cNvSpPr/>
          <p:nvPr/>
        </p:nvSpPr>
        <p:spPr>
          <a:xfrm>
            <a:off x="3075500" y="2709625"/>
            <a:ext cx="7290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z(1)</a:t>
            </a:r>
          </a:p>
        </p:txBody>
      </p:sp>
      <p:sp>
        <p:nvSpPr>
          <p:cNvPr id="258" name="Shape 258"/>
          <p:cNvSpPr/>
          <p:nvPr/>
        </p:nvSpPr>
        <p:spPr>
          <a:xfrm>
            <a:off x="3075500" y="3538550"/>
            <a:ext cx="7290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z(2)</a:t>
            </a:r>
          </a:p>
        </p:txBody>
      </p:sp>
      <p:cxnSp>
        <p:nvCxnSpPr>
          <p:cNvPr id="259" name="Shape 259"/>
          <p:cNvCxnSpPr>
            <a:stCxn id="257" idx="6"/>
          </p:cNvCxnSpPr>
          <p:nvPr/>
        </p:nvCxnSpPr>
        <p:spPr>
          <a:xfrm>
            <a:off x="3804500" y="2906425"/>
            <a:ext cx="623100" cy="25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0" name="Shape 260"/>
          <p:cNvCxnSpPr>
            <a:stCxn id="258" idx="6"/>
          </p:cNvCxnSpPr>
          <p:nvPr/>
        </p:nvCxnSpPr>
        <p:spPr>
          <a:xfrm flipH="1" rot="10800000">
            <a:off x="3804500" y="3465350"/>
            <a:ext cx="583500" cy="27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1" name="Shape 261"/>
          <p:cNvSpPr/>
          <p:nvPr/>
        </p:nvSpPr>
        <p:spPr>
          <a:xfrm>
            <a:off x="4388000" y="3103225"/>
            <a:ext cx="7290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g(z)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3923900" y="2696350"/>
            <a:ext cx="623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w1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3923900" y="3538550"/>
            <a:ext cx="623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w2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6416125" y="1079075"/>
            <a:ext cx="25320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Say Data is D=[12 ]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is the chance to see D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under weights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w(1)=1, w(2)=1  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Pr(D |[1,1]) = 1/36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if Data D=[12,15]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Pr(D | w=[1,1]) = 1/36 * 0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If w1=2, w2=1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 (12 |w=[2,1]) =?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1392900" y="196650"/>
            <a:ext cx="6358200" cy="227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For any given w, we can compute Pr[ Data | weights w] = function(w) 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ctr">
              <a:spcBef>
                <a:spcPts val="0"/>
              </a:spcBef>
              <a:buNone/>
            </a:pPr>
            <a:r>
              <a:rPr lang="en"/>
              <a:t>max_w  Pr[ D| w] 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ctr">
              <a:spcBef>
                <a:spcPts val="0"/>
              </a:spcBef>
              <a:buNone/>
            </a:pPr>
            <a:r>
              <a:rPr lang="en"/>
              <a:t>Find the weights that maximize the likelihood of the data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understand standard training</a:t>
            </a:r>
          </a:p>
        </p:txBody>
      </p:sp>
      <p:sp>
        <p:nvSpPr>
          <p:cNvPr id="271" name="Shape 27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25" y="1604962"/>
            <a:ext cx="21336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/>
          <p:nvPr/>
        </p:nvSpPr>
        <p:spPr>
          <a:xfrm>
            <a:off x="2416075" y="1107125"/>
            <a:ext cx="7290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z(1)</a:t>
            </a:r>
          </a:p>
        </p:txBody>
      </p:sp>
      <p:sp>
        <p:nvSpPr>
          <p:cNvPr id="274" name="Shape 274"/>
          <p:cNvSpPr/>
          <p:nvPr/>
        </p:nvSpPr>
        <p:spPr>
          <a:xfrm>
            <a:off x="2416075" y="1936050"/>
            <a:ext cx="7290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z(2)</a:t>
            </a:r>
          </a:p>
        </p:txBody>
      </p:sp>
      <p:cxnSp>
        <p:nvCxnSpPr>
          <p:cNvPr id="275" name="Shape 275"/>
          <p:cNvCxnSpPr>
            <a:stCxn id="273" idx="6"/>
          </p:cNvCxnSpPr>
          <p:nvPr/>
        </p:nvCxnSpPr>
        <p:spPr>
          <a:xfrm>
            <a:off x="3145075" y="1303925"/>
            <a:ext cx="623100" cy="25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6" name="Shape 276"/>
          <p:cNvCxnSpPr>
            <a:stCxn id="274" idx="6"/>
          </p:cNvCxnSpPr>
          <p:nvPr/>
        </p:nvCxnSpPr>
        <p:spPr>
          <a:xfrm flipH="1" rot="10800000">
            <a:off x="3145075" y="1862850"/>
            <a:ext cx="583500" cy="27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7" name="Shape 277"/>
          <p:cNvSpPr/>
          <p:nvPr/>
        </p:nvSpPr>
        <p:spPr>
          <a:xfrm>
            <a:off x="3728575" y="1500725"/>
            <a:ext cx="729000" cy="39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g(z)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3264475" y="1093850"/>
            <a:ext cx="623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w1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3264475" y="1936050"/>
            <a:ext cx="623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w2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2466250" y="2722100"/>
            <a:ext cx="6211800" cy="16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Standard unsupervised training: maximize the likelihood of the data.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Choose the parameters w that max Pr[ D | w ]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(Non-convex tricky problem to solve)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Adversarial Training</a:t>
            </a:r>
          </a:p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234775" y="1322525"/>
            <a:ext cx="8689500" cy="268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Start from a simple distribution z ~ Uniform in R</a:t>
            </a:r>
            <a:r>
              <a:rPr baseline="30000" lang="en"/>
              <a:t>100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Transform z through a MLP to get G(z) an artificial image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Create </a:t>
            </a:r>
            <a:r>
              <a:rPr b="1" lang="en"/>
              <a:t>second network</a:t>
            </a:r>
            <a:r>
              <a:rPr lang="en"/>
              <a:t> D(x) that takes image input and produces a scalar: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D(x) is trying to become: the probability that the image came from the data rather than G.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Adversarial Training</a:t>
            </a:r>
          </a:p>
        </p:txBody>
      </p:sp>
      <p:sp>
        <p:nvSpPr>
          <p:cNvPr id="293" name="Shape 29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311700" y="2417825"/>
            <a:ext cx="6935100" cy="128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sz="1400"/>
              <a:t>Train D to maximize the probability of the correct label. 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Train D on both real images and samples from G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Train G to min log ( 1- D( G(z)) 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or max log D(G(z) 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8225"/>
            <a:ext cx="8160747" cy="967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0" y="454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Some pointers: 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229225" y="8464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 sz="1100"/>
              <a:t>Our twitter accounts: </a:t>
            </a:r>
            <a:r>
              <a:rPr b="1" lang="en" sz="1100">
                <a:solidFill>
                  <a:schemeClr val="accent1"/>
                </a:solidFill>
              </a:rPr>
              <a:t>@AlexGDimakis  @vasiloglou</a:t>
            </a:r>
          </a:p>
          <a:p>
            <a:pPr indent="-298450" lvl="0" marL="457200" rtl="0"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en" sz="1100">
                <a:solidFill>
                  <a:schemeClr val="accent1"/>
                </a:solidFill>
              </a:rPr>
              <a:t>Alex homepage for research:</a:t>
            </a:r>
            <a:r>
              <a:rPr b="1" lang="en" sz="1100">
                <a:solidFill>
                  <a:schemeClr val="accent1"/>
                </a:solidFill>
              </a:rPr>
              <a:t> </a:t>
            </a:r>
            <a:r>
              <a:rPr b="1" lang="en" sz="1100" u="sng">
                <a:solidFill>
                  <a:schemeClr val="hlink"/>
                </a:solidFill>
                <a:hlinkClick r:id="rId3"/>
              </a:rPr>
              <a:t>http://users.ece.utexas.edu/~dimakis/</a:t>
            </a:r>
          </a:p>
          <a:p>
            <a:pPr indent="-298450" lvl="0" marL="457200" rtl="0">
              <a:spcBef>
                <a:spcPts val="0"/>
              </a:spcBef>
              <a:buClr>
                <a:schemeClr val="accent1"/>
              </a:buClr>
              <a:buSzPct val="100000"/>
            </a:pPr>
            <a:r>
              <a:t/>
            </a:r>
            <a:endParaRPr b="1" sz="1100">
              <a:solidFill>
                <a:schemeClr val="accent1"/>
              </a:solidFill>
            </a:endParaRP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 sz="1100"/>
              <a:t>More on Backprop: </a:t>
            </a:r>
          </a:p>
          <a:p>
            <a:pPr indent="-298450" lvl="1" marL="914400" rtl="0">
              <a:spcBef>
                <a:spcPts val="0"/>
              </a:spcBef>
              <a:buSzPct val="100000"/>
            </a:pPr>
            <a:r>
              <a:rPr lang="en" sz="1100"/>
              <a:t>https://page.mi.fu-berlin.de/rojas/neural/chapter/K7.pdf</a:t>
            </a:r>
          </a:p>
          <a:p>
            <a:pPr indent="-298450" lvl="1" marL="914400" rtl="0">
              <a:spcBef>
                <a:spcPts val="0"/>
              </a:spcBef>
              <a:buSzPct val="100000"/>
            </a:pPr>
            <a:r>
              <a:rPr lang="en" sz="1100"/>
              <a:t>https://medium.com/@karpathy/yes-you-should-understand-backprop-e2f06eab496b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 sz="1100"/>
              <a:t>Theoretical results on Learning theory and expressiveness of neural nets: </a:t>
            </a:r>
            <a:br>
              <a:rPr lang="en" sz="1100"/>
            </a:br>
            <a:r>
              <a:rPr lang="en" sz="1100"/>
              <a:t>‘</a:t>
            </a:r>
            <a:r>
              <a:rPr b="1" lang="en" sz="1100"/>
              <a:t>Understanding Machine Learning</a:t>
            </a:r>
            <a:r>
              <a:rPr lang="en" sz="1100"/>
              <a:t>’ Book by </a:t>
            </a:r>
            <a:r>
              <a:rPr lang="en" sz="1100"/>
              <a:t>Shai Shalev-Shwartz et al. 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/>
              <a:t>http://www.cs.huji.ac.il/~shais/UnderstandingMachineLearning/understanding-machine-learning-theory-algorithms.pdf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https://github.com/AshishBora/csgm</a:t>
            </a:r>
            <a:r>
              <a:rPr lang="en" sz="1100"/>
              <a:t>   DCGAN and compressed sensing paper implementation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Adversarial Training</a:t>
            </a:r>
          </a:p>
        </p:txBody>
      </p:sp>
      <p:sp>
        <p:nvSpPr>
          <p:cNvPr id="301" name="Shape 30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048700" y="884400"/>
            <a:ext cx="2783700" cy="128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sz="1400"/>
              <a:t>Train D to maximize the probability of the correct label. 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Train D on both real images and samples from G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Train G to min log ( 1- D( G(z)) 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or max log D(G(z) 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303" name="Shape 303"/>
          <p:cNvSpPr/>
          <p:nvPr/>
        </p:nvSpPr>
        <p:spPr>
          <a:xfrm>
            <a:off x="3687525" y="1068000"/>
            <a:ext cx="165900" cy="196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4660125" y="1897850"/>
            <a:ext cx="215700" cy="24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5" name="Shape 305"/>
          <p:cNvCxnSpPr/>
          <p:nvPr/>
        </p:nvCxnSpPr>
        <p:spPr>
          <a:xfrm flipH="1" rot="10800000">
            <a:off x="3853425" y="2040300"/>
            <a:ext cx="795600" cy="9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6" name="Shape 306"/>
          <p:cNvCxnSpPr/>
          <p:nvPr/>
        </p:nvCxnSpPr>
        <p:spPr>
          <a:xfrm>
            <a:off x="3853425" y="1068000"/>
            <a:ext cx="806700" cy="9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07" name="Shape 307"/>
          <p:cNvSpPr/>
          <p:nvPr/>
        </p:nvSpPr>
        <p:spPr>
          <a:xfrm>
            <a:off x="537000" y="1462350"/>
            <a:ext cx="215700" cy="97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</a:t>
            </a:r>
          </a:p>
        </p:txBody>
      </p:sp>
      <p:sp>
        <p:nvSpPr>
          <p:cNvPr id="308" name="Shape 308"/>
          <p:cNvSpPr/>
          <p:nvPr/>
        </p:nvSpPr>
        <p:spPr>
          <a:xfrm>
            <a:off x="1444350" y="1093850"/>
            <a:ext cx="215700" cy="185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9" name="Shape 309"/>
          <p:cNvCxnSpPr>
            <a:stCxn id="307" idx="2"/>
          </p:cNvCxnSpPr>
          <p:nvPr/>
        </p:nvCxnSpPr>
        <p:spPr>
          <a:xfrm>
            <a:off x="644850" y="2436150"/>
            <a:ext cx="770100" cy="42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0" name="Shape 310"/>
          <p:cNvCxnSpPr>
            <a:stCxn id="307" idx="0"/>
          </p:cNvCxnSpPr>
          <p:nvPr/>
        </p:nvCxnSpPr>
        <p:spPr>
          <a:xfrm flipH="1" rot="10800000">
            <a:off x="644850" y="1161150"/>
            <a:ext cx="792000" cy="30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1" name="Shape 311"/>
          <p:cNvSpPr txBox="1"/>
          <p:nvPr/>
        </p:nvSpPr>
        <p:spPr>
          <a:xfrm>
            <a:off x="1703575" y="1128150"/>
            <a:ext cx="9012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G(z)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4823375" y="1767475"/>
            <a:ext cx="9012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</a:t>
            </a:r>
            <a:r>
              <a:rPr lang="en"/>
              <a:t>(x)</a:t>
            </a:r>
          </a:p>
        </p:txBody>
      </p:sp>
      <p:sp>
        <p:nvSpPr>
          <p:cNvPr id="313" name="Shape 313"/>
          <p:cNvSpPr/>
          <p:nvPr/>
        </p:nvSpPr>
        <p:spPr>
          <a:xfrm>
            <a:off x="1804750" y="3223375"/>
            <a:ext cx="165900" cy="15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2060800" y="1982800"/>
            <a:ext cx="318600" cy="3012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15" name="Shape 315"/>
          <p:cNvCxnSpPr>
            <a:endCxn id="314" idx="2"/>
          </p:cNvCxnSpPr>
          <p:nvPr/>
        </p:nvCxnSpPr>
        <p:spPr>
          <a:xfrm>
            <a:off x="1714600" y="2018200"/>
            <a:ext cx="346200" cy="11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6" name="Shape 316"/>
          <p:cNvSpPr/>
          <p:nvPr/>
        </p:nvSpPr>
        <p:spPr>
          <a:xfrm>
            <a:off x="2241900" y="3102025"/>
            <a:ext cx="318600" cy="3012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17" name="Shape 317"/>
          <p:cNvCxnSpPr/>
          <p:nvPr/>
        </p:nvCxnSpPr>
        <p:spPr>
          <a:xfrm flipH="1" rot="10800000">
            <a:off x="1981075" y="3403225"/>
            <a:ext cx="327000" cy="55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8" name="Shape 318"/>
          <p:cNvSpPr/>
          <p:nvPr/>
        </p:nvSpPr>
        <p:spPr>
          <a:xfrm>
            <a:off x="3026500" y="2178450"/>
            <a:ext cx="318600" cy="3012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19" name="Shape 319"/>
          <p:cNvCxnSpPr>
            <a:stCxn id="318" idx="6"/>
          </p:cNvCxnSpPr>
          <p:nvPr/>
        </p:nvCxnSpPr>
        <p:spPr>
          <a:xfrm flipH="1" rot="10800000">
            <a:off x="3345100" y="2314950"/>
            <a:ext cx="3147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0" name="Shape 320"/>
          <p:cNvCxnSpPr>
            <a:stCxn id="318" idx="2"/>
          </p:cNvCxnSpPr>
          <p:nvPr/>
        </p:nvCxnSpPr>
        <p:spPr>
          <a:xfrm rot="10800000">
            <a:off x="2560900" y="2227050"/>
            <a:ext cx="465600" cy="10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21" name="Shape 321"/>
          <p:cNvSpPr/>
          <p:nvPr/>
        </p:nvSpPr>
        <p:spPr>
          <a:xfrm>
            <a:off x="3102850" y="2232000"/>
            <a:ext cx="165900" cy="1800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1469250" y="3223375"/>
            <a:ext cx="165900" cy="15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1133750" y="3223375"/>
            <a:ext cx="165900" cy="15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24" name="Shape 324"/>
          <p:cNvCxnSpPr/>
          <p:nvPr/>
        </p:nvCxnSpPr>
        <p:spPr>
          <a:xfrm>
            <a:off x="120950" y="3029475"/>
            <a:ext cx="19893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325" name="Shape 325"/>
          <p:cNvSpPr txBox="1"/>
          <p:nvPr/>
        </p:nvSpPr>
        <p:spPr>
          <a:xfrm>
            <a:off x="375900" y="3524050"/>
            <a:ext cx="1329900" cy="553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Real Images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Adversarial Training</a:t>
            </a:r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3894550" y="1424875"/>
            <a:ext cx="3732900" cy="296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now a machine that can dream up new faces: put in a random z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And run G(z). </a:t>
            </a:r>
          </a:p>
        </p:txBody>
      </p:sp>
      <p:sp>
        <p:nvSpPr>
          <p:cNvPr id="332" name="Shape 3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33" name="Shape 333"/>
          <p:cNvSpPr/>
          <p:nvPr/>
        </p:nvSpPr>
        <p:spPr>
          <a:xfrm>
            <a:off x="690850" y="1912975"/>
            <a:ext cx="215700" cy="97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</a:t>
            </a:r>
          </a:p>
        </p:txBody>
      </p:sp>
      <p:sp>
        <p:nvSpPr>
          <p:cNvPr id="334" name="Shape 334"/>
          <p:cNvSpPr/>
          <p:nvPr/>
        </p:nvSpPr>
        <p:spPr>
          <a:xfrm>
            <a:off x="1598200" y="1544475"/>
            <a:ext cx="215700" cy="185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35" name="Shape 335"/>
          <p:cNvCxnSpPr>
            <a:stCxn id="333" idx="2"/>
          </p:cNvCxnSpPr>
          <p:nvPr/>
        </p:nvCxnSpPr>
        <p:spPr>
          <a:xfrm>
            <a:off x="798700" y="2886775"/>
            <a:ext cx="770100" cy="42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6" name="Shape 336"/>
          <p:cNvCxnSpPr>
            <a:stCxn id="333" idx="0"/>
          </p:cNvCxnSpPr>
          <p:nvPr/>
        </p:nvCxnSpPr>
        <p:spPr>
          <a:xfrm flipH="1" rot="10800000">
            <a:off x="798700" y="1611775"/>
            <a:ext cx="792000" cy="30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7" name="Shape 337"/>
          <p:cNvSpPr txBox="1"/>
          <p:nvPr/>
        </p:nvSpPr>
        <p:spPr>
          <a:xfrm>
            <a:off x="1857425" y="1578775"/>
            <a:ext cx="9012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G(z)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Adversarial Training</a:t>
            </a:r>
          </a:p>
        </p:txBody>
      </p:sp>
      <p:sp>
        <p:nvSpPr>
          <p:cNvPr id="343" name="Shape 3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100" y="985500"/>
            <a:ext cx="3974100" cy="39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/>
        </p:nvSpPr>
        <p:spPr>
          <a:xfrm>
            <a:off x="133275" y="4620925"/>
            <a:ext cx="55050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Adversarial Training</a:t>
            </a:r>
          </a:p>
        </p:txBody>
      </p:sp>
      <p:sp>
        <p:nvSpPr>
          <p:cNvPr id="351" name="Shape 3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100" y="985500"/>
            <a:ext cx="3974100" cy="39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099" y="985500"/>
            <a:ext cx="3974100" cy="39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Adversarial Training</a:t>
            </a:r>
          </a:p>
        </p:txBody>
      </p:sp>
      <p:sp>
        <p:nvSpPr>
          <p:cNvPr id="359" name="Shape 3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100" y="985500"/>
            <a:ext cx="3974100" cy="39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099" y="985500"/>
            <a:ext cx="3974100" cy="39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Adversarial Training</a:t>
            </a:r>
          </a:p>
        </p:txBody>
      </p:sp>
      <p:sp>
        <p:nvSpPr>
          <p:cNvPr id="367" name="Shape 36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100" y="985500"/>
            <a:ext cx="3974100" cy="39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099" y="985500"/>
            <a:ext cx="3974100" cy="39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Adversarial Training</a:t>
            </a:r>
          </a:p>
        </p:txBody>
      </p:sp>
      <p:sp>
        <p:nvSpPr>
          <p:cNvPr id="375" name="Shape 37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100" y="985500"/>
            <a:ext cx="3974100" cy="39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099" y="985500"/>
            <a:ext cx="3974100" cy="39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1099" y="985500"/>
            <a:ext cx="3974100" cy="39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Adversarial Training</a:t>
            </a:r>
          </a:p>
        </p:txBody>
      </p:sp>
      <p:sp>
        <p:nvSpPr>
          <p:cNvPr id="384" name="Shape 38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100" y="985500"/>
            <a:ext cx="3974100" cy="39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099" y="985500"/>
            <a:ext cx="3974100" cy="39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Adversarial Training</a:t>
            </a:r>
          </a:p>
        </p:txBody>
      </p:sp>
      <p:sp>
        <p:nvSpPr>
          <p:cNvPr id="392" name="Shape 39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311700" y="2417825"/>
            <a:ext cx="6935100" cy="128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sz="1400"/>
              <a:t>Train D to maximize the probability of the correct label. 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Train D on both real images and samples from G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Train G to min log ( 1- D( G(z)) 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or max log D(G(z) 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8225"/>
            <a:ext cx="8160747" cy="967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Adversarial Training</a:t>
            </a:r>
          </a:p>
        </p:txBody>
      </p:sp>
      <p:sp>
        <p:nvSpPr>
          <p:cNvPr id="400" name="Shape 40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311700" y="3458925"/>
            <a:ext cx="6935100" cy="128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sz="1400"/>
              <a:t>Train D to maximize the probability of the correct label. 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Train D on both real images and samples from G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Train G to min log ( 1- D( G(z)) 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or max log D(G(z) 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8225"/>
            <a:ext cx="8160747" cy="967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150" y="2487121"/>
            <a:ext cx="6286500" cy="485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>
            <a:stCxn id="402" idx="1"/>
            <a:endCxn id="402" idx="3"/>
          </p:cNvCxnSpPr>
          <p:nvPr/>
        </p:nvCxnSpPr>
        <p:spPr>
          <a:xfrm>
            <a:off x="311700" y="1751898"/>
            <a:ext cx="8160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05" name="Shape 405"/>
          <p:cNvSpPr txBox="1"/>
          <p:nvPr/>
        </p:nvSpPr>
        <p:spPr>
          <a:xfrm>
            <a:off x="4536225" y="3067225"/>
            <a:ext cx="3990900" cy="1338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Wasserstein GAN (Arjovsky et al.17]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Recap: CNNs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Generators (GANs and VAEs)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How to train generating models (traditional ML)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Adversarial Training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Experiments in notebook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Extensions and current research </a:t>
            </a:r>
          </a:p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311700" y="19432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Lets go to the python notebook to run a Gan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Based on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https://github.com/carpedm20/DCGAN-tensorflow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https://github.com/AshishBora/csgm</a:t>
            </a:r>
          </a:p>
        </p:txBody>
      </p:sp>
      <p:sp>
        <p:nvSpPr>
          <p:cNvPr id="411" name="Shape 41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Current State of the Art: BeGANs</a:t>
            </a:r>
          </a:p>
        </p:txBody>
      </p:sp>
      <p:sp>
        <p:nvSpPr>
          <p:cNvPr id="417" name="Shape 4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025" y="981075"/>
            <a:ext cx="6257925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BeGANs produce amazing images</a:t>
            </a:r>
          </a:p>
        </p:txBody>
      </p:sp>
      <p:sp>
        <p:nvSpPr>
          <p:cNvPr id="424" name="Shape 4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25" name="Shape 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025" y="1194349"/>
            <a:ext cx="4237445" cy="32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Ok, GANs produce amazing images.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Cool.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What can we actually do with them ?</a:t>
            </a:r>
          </a:p>
        </p:txBody>
      </p:sp>
      <p:sp>
        <p:nvSpPr>
          <p:cNvPr id="431" name="Shape 4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311700" y="573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 1: GAN inversion</a:t>
            </a:r>
          </a:p>
        </p:txBody>
      </p:sp>
      <p:sp>
        <p:nvSpPr>
          <p:cNvPr id="437" name="Shape 4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50" y="1047975"/>
            <a:ext cx="3810000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/>
          <p:nvPr/>
        </p:nvSpPr>
        <p:spPr>
          <a:xfrm>
            <a:off x="5155925" y="1183350"/>
            <a:ext cx="3470400" cy="27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Given a target image x1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How do we find a z such that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G(z) is close to x1?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311700" y="573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 1: GAN inversion</a:t>
            </a:r>
          </a:p>
        </p:txBody>
      </p:sp>
      <p:sp>
        <p:nvSpPr>
          <p:cNvPr id="445" name="Shape 4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46" name="Shape 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50" y="1047975"/>
            <a:ext cx="3810000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Shape 447"/>
          <p:cNvSpPr txBox="1"/>
          <p:nvPr/>
        </p:nvSpPr>
        <p:spPr>
          <a:xfrm>
            <a:off x="5155925" y="1183350"/>
            <a:ext cx="3470400" cy="27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Given a target image x1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How do we find a z such that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G(z) is close to x1?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Write loss function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J(z) = || G(z) - x1|| 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Minimize with gradient descent on z!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Bora et al. (2017)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Creswell and Bharath (2016)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Donahue, Krahenbuhl,Trevor 2016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Dumoulin et al.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Adversarially learned Inference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Lipton and Tripathi 2017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x="311700" y="573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 2: Inpainting</a:t>
            </a:r>
          </a:p>
        </p:txBody>
      </p:sp>
      <p:sp>
        <p:nvSpPr>
          <p:cNvPr id="453" name="Shape 4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550" y="1276350"/>
            <a:ext cx="443865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type="title"/>
          </p:nvPr>
        </p:nvSpPr>
        <p:spPr>
          <a:xfrm>
            <a:off x="311700" y="573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 2: Inpainting</a:t>
            </a:r>
          </a:p>
        </p:txBody>
      </p:sp>
      <p:sp>
        <p:nvSpPr>
          <p:cNvPr id="460" name="Shape 46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61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550" y="1276350"/>
            <a:ext cx="443865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650" y="2247900"/>
            <a:ext cx="1609725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type="title"/>
          </p:nvPr>
        </p:nvSpPr>
        <p:spPr>
          <a:xfrm>
            <a:off x="311700" y="573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 3: Super Resolution</a:t>
            </a:r>
          </a:p>
        </p:txBody>
      </p:sp>
      <p:sp>
        <p:nvSpPr>
          <p:cNvPr id="468" name="Shape 46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550" y="1209075"/>
            <a:ext cx="5876275" cy="302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x="311700" y="573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 3: Super Resolution</a:t>
            </a:r>
          </a:p>
        </p:txBody>
      </p:sp>
      <p:sp>
        <p:nvSpPr>
          <p:cNvPr id="475" name="Shape 47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550" y="1209075"/>
            <a:ext cx="5876275" cy="302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825" y="2165225"/>
            <a:ext cx="2056475" cy="20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2446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Convolutional Neural Net </a:t>
            </a:r>
            <a:r>
              <a:rPr lang="en"/>
              <a:t>Architectures</a:t>
            </a:r>
          </a:p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6" name="Shape 106"/>
          <p:cNvSpPr/>
          <p:nvPr/>
        </p:nvSpPr>
        <p:spPr>
          <a:xfrm>
            <a:off x="246900" y="13183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246900" y="20807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246900" y="28431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x(3)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246900" y="367910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x(4)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1564450" y="1717275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1564450" y="2479675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1564450" y="3242075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(3)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3" name="Shape 113"/>
          <p:cNvCxnSpPr>
            <a:stCxn id="106" idx="3"/>
            <a:endCxn id="110" idx="1"/>
          </p:cNvCxnSpPr>
          <p:nvPr/>
        </p:nvCxnSpPr>
        <p:spPr>
          <a:xfrm>
            <a:off x="795600" y="1587300"/>
            <a:ext cx="768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" name="Shape 114"/>
          <p:cNvCxnSpPr>
            <a:stCxn id="107" idx="3"/>
            <a:endCxn id="110" idx="1"/>
          </p:cNvCxnSpPr>
          <p:nvPr/>
        </p:nvCxnSpPr>
        <p:spPr>
          <a:xfrm flipH="1" rot="10800000">
            <a:off x="795600" y="1986100"/>
            <a:ext cx="768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15" name="Shape 115"/>
          <p:cNvGrpSpPr/>
          <p:nvPr/>
        </p:nvGrpSpPr>
        <p:grpSpPr>
          <a:xfrm>
            <a:off x="896750" y="1410925"/>
            <a:ext cx="717300" cy="1150587"/>
            <a:chOff x="2390250" y="780950"/>
            <a:chExt cx="717300" cy="1150587"/>
          </a:xfrm>
        </p:grpSpPr>
        <p:sp>
          <p:nvSpPr>
            <p:cNvPr id="116" name="Shape 116"/>
            <p:cNvSpPr txBox="1"/>
            <p:nvPr/>
          </p:nvSpPr>
          <p:spPr>
            <a:xfrm>
              <a:off x="2390250" y="780950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</a:p>
          </p:txBody>
        </p:sp>
        <p:sp>
          <p:nvSpPr>
            <p:cNvPr id="117" name="Shape 117"/>
            <p:cNvSpPr txBox="1"/>
            <p:nvPr/>
          </p:nvSpPr>
          <p:spPr>
            <a:xfrm>
              <a:off x="2390250" y="1297337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2</a:t>
              </a:r>
            </a:p>
          </p:txBody>
        </p:sp>
      </p:grpSp>
      <p:cxnSp>
        <p:nvCxnSpPr>
          <p:cNvPr id="118" name="Shape 118"/>
          <p:cNvCxnSpPr/>
          <p:nvPr/>
        </p:nvCxnSpPr>
        <p:spPr>
          <a:xfrm>
            <a:off x="2185150" y="1950700"/>
            <a:ext cx="768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9" name="Shape 119"/>
          <p:cNvCxnSpPr/>
          <p:nvPr/>
        </p:nvCxnSpPr>
        <p:spPr>
          <a:xfrm flipH="1" rot="10800000">
            <a:off x="2185150" y="2389950"/>
            <a:ext cx="768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0" name="Shape 120"/>
          <p:cNvCxnSpPr/>
          <p:nvPr/>
        </p:nvCxnSpPr>
        <p:spPr>
          <a:xfrm flipH="1" rot="10800000">
            <a:off x="2185150" y="2437875"/>
            <a:ext cx="768900" cy="11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" name="Shape 121"/>
          <p:cNvSpPr/>
          <p:nvPr/>
        </p:nvSpPr>
        <p:spPr>
          <a:xfrm>
            <a:off x="2999050" y="20807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2" name="Shape 122"/>
          <p:cNvCxnSpPr/>
          <p:nvPr/>
        </p:nvCxnSpPr>
        <p:spPr>
          <a:xfrm>
            <a:off x="770825" y="2368750"/>
            <a:ext cx="768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" name="Shape 123"/>
          <p:cNvCxnSpPr/>
          <p:nvPr/>
        </p:nvCxnSpPr>
        <p:spPr>
          <a:xfrm flipH="1" rot="10800000">
            <a:off x="770825" y="2767550"/>
            <a:ext cx="768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24" name="Shape 124"/>
          <p:cNvGrpSpPr/>
          <p:nvPr/>
        </p:nvGrpSpPr>
        <p:grpSpPr>
          <a:xfrm>
            <a:off x="871975" y="2192375"/>
            <a:ext cx="717300" cy="1150587"/>
            <a:chOff x="2390250" y="780950"/>
            <a:chExt cx="717300" cy="1150587"/>
          </a:xfrm>
        </p:grpSpPr>
        <p:sp>
          <p:nvSpPr>
            <p:cNvPr id="125" name="Shape 125"/>
            <p:cNvSpPr txBox="1"/>
            <p:nvPr/>
          </p:nvSpPr>
          <p:spPr>
            <a:xfrm>
              <a:off x="2390250" y="780950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</a:p>
          </p:txBody>
        </p:sp>
        <p:sp>
          <p:nvSpPr>
            <p:cNvPr id="126" name="Shape 126"/>
            <p:cNvSpPr txBox="1"/>
            <p:nvPr/>
          </p:nvSpPr>
          <p:spPr>
            <a:xfrm>
              <a:off x="2390250" y="1297337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2</a:t>
              </a:r>
            </a:p>
          </p:txBody>
        </p:sp>
      </p:grpSp>
      <p:cxnSp>
        <p:nvCxnSpPr>
          <p:cNvPr id="127" name="Shape 127"/>
          <p:cNvCxnSpPr/>
          <p:nvPr/>
        </p:nvCxnSpPr>
        <p:spPr>
          <a:xfrm>
            <a:off x="770825" y="3103150"/>
            <a:ext cx="768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8" name="Shape 128"/>
          <p:cNvCxnSpPr/>
          <p:nvPr/>
        </p:nvCxnSpPr>
        <p:spPr>
          <a:xfrm flipH="1" rot="10800000">
            <a:off x="770825" y="3501950"/>
            <a:ext cx="768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29" name="Shape 129"/>
          <p:cNvGrpSpPr/>
          <p:nvPr/>
        </p:nvGrpSpPr>
        <p:grpSpPr>
          <a:xfrm>
            <a:off x="871975" y="2926775"/>
            <a:ext cx="717300" cy="1150587"/>
            <a:chOff x="2390250" y="780950"/>
            <a:chExt cx="717300" cy="1150587"/>
          </a:xfrm>
        </p:grpSpPr>
        <p:sp>
          <p:nvSpPr>
            <p:cNvPr id="130" name="Shape 130"/>
            <p:cNvSpPr txBox="1"/>
            <p:nvPr/>
          </p:nvSpPr>
          <p:spPr>
            <a:xfrm>
              <a:off x="2390250" y="780950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</a:p>
          </p:txBody>
        </p:sp>
        <p:sp>
          <p:nvSpPr>
            <p:cNvPr id="131" name="Shape 131"/>
            <p:cNvSpPr txBox="1"/>
            <p:nvPr/>
          </p:nvSpPr>
          <p:spPr>
            <a:xfrm>
              <a:off x="2390250" y="1297337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2</a:t>
              </a:r>
            </a:p>
          </p:txBody>
        </p:sp>
      </p:grpSp>
      <p:sp>
        <p:nvSpPr>
          <p:cNvPr id="132" name="Shape 132"/>
          <p:cNvSpPr txBox="1"/>
          <p:nvPr>
            <p:ph idx="1" type="body"/>
          </p:nvPr>
        </p:nvSpPr>
        <p:spPr>
          <a:xfrm>
            <a:off x="3933350" y="1473025"/>
            <a:ext cx="4796100" cy="25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Reuse weights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Avoid full connectivity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Reduce the number of parameters you have to train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Provide translational invariance.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Makes sense for images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 4: Recovery from any linear measurements</a:t>
            </a:r>
          </a:p>
        </p:txBody>
      </p:sp>
      <p:sp>
        <p:nvSpPr>
          <p:cNvPr id="483" name="Shape 48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300" y="1378925"/>
            <a:ext cx="464820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 4: Recovery from any linear measurements</a:t>
            </a:r>
          </a:p>
        </p:txBody>
      </p:sp>
      <p:sp>
        <p:nvSpPr>
          <p:cNvPr id="490" name="Shape 49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677" y="1320600"/>
            <a:ext cx="6792225" cy="27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373675" y="821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Compressed Sensing using GANs</a:t>
            </a:r>
          </a:p>
        </p:txBody>
      </p:sp>
      <p:sp>
        <p:nvSpPr>
          <p:cNvPr id="497" name="Shape 49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300" y="998375"/>
            <a:ext cx="4966173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373675" y="821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Compressed Sensing using GANs</a:t>
            </a:r>
          </a:p>
        </p:txBody>
      </p:sp>
      <p:sp>
        <p:nvSpPr>
          <p:cNvPr id="504" name="Shape 5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975" y="707675"/>
            <a:ext cx="4816247" cy="395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Nonlinear Measurements (unpublished work)</a:t>
            </a:r>
          </a:p>
        </p:txBody>
      </p:sp>
      <p:sp>
        <p:nvSpPr>
          <p:cNvPr id="511" name="Shape 51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12" name="Shape 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225" y="1456950"/>
            <a:ext cx="495300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Nonlinear Measurements (unpublished work)</a:t>
            </a:r>
          </a:p>
        </p:txBody>
      </p:sp>
      <p:sp>
        <p:nvSpPr>
          <p:cNvPr id="518" name="Shape 5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250"/>
            <a:ext cx="495300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Nonlinear Measurements (unpublished work)</a:t>
            </a:r>
          </a:p>
        </p:txBody>
      </p:sp>
      <p:sp>
        <p:nvSpPr>
          <p:cNvPr id="525" name="Shape 5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26" name="Shape 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250"/>
            <a:ext cx="502920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Nonlinear Measurements (unpublished work)</a:t>
            </a:r>
          </a:p>
        </p:txBody>
      </p:sp>
      <p:sp>
        <p:nvSpPr>
          <p:cNvPr id="532" name="Shape 5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33" name="Shape 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250"/>
            <a:ext cx="502920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Nonlinear Measurements (unpublished work)</a:t>
            </a:r>
          </a:p>
        </p:txBody>
      </p:sp>
      <p:sp>
        <p:nvSpPr>
          <p:cNvPr id="539" name="Shape 53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40" name="Shape 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250"/>
            <a:ext cx="502920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Nonlinear Measurements (unpublished work)</a:t>
            </a:r>
          </a:p>
        </p:txBody>
      </p:sp>
      <p:sp>
        <p:nvSpPr>
          <p:cNvPr id="546" name="Shape 54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47" name="Shape 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250"/>
            <a:ext cx="502920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137450" y="12882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DCGan Architecture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based on https://github.com/carpedm20/DCGAN-tensorflow</a:t>
            </a:r>
          </a:p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25" y="1534625"/>
            <a:ext cx="6915374" cy="291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Directions in Current Research</a:t>
            </a:r>
          </a:p>
        </p:txBody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do not understand convergence and stabilization of training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do not know when to stop.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do not know how good are the samples from the distribution (incredibly strange ‘inception score’)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 sorts of hacks are improving performance (Clipping, Changing loss function, different schedules, step sizes)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do not know how to sample from more general distributions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(e.g. natural images)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generative model for house or customer data?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Interpretability and Causality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Major problem: Understanding generalization.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Training may not converge </a:t>
            </a:r>
          </a:p>
        </p:txBody>
      </p:sp>
      <p:sp>
        <p:nvSpPr>
          <p:cNvPr id="560" name="Shape 56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61" name="Shape 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637" y="1296650"/>
            <a:ext cx="530542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Sampling from ImageNet fails</a:t>
            </a:r>
          </a:p>
        </p:txBody>
      </p:sp>
      <p:sp>
        <p:nvSpPr>
          <p:cNvPr id="567" name="Shape 56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68" name="Shape 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537" y="1295825"/>
            <a:ext cx="507682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725" y="0"/>
            <a:ext cx="4586625" cy="45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Gan Image To Image </a:t>
            </a:r>
          </a:p>
        </p:txBody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5288250" y="1271100"/>
            <a:ext cx="3732900" cy="296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Inversion: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Find a z such that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min ||S(G(z)) - x1 || </a:t>
            </a:r>
          </a:p>
        </p:txBody>
      </p:sp>
      <p:sp>
        <p:nvSpPr>
          <p:cNvPr id="581" name="Shape 58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82" name="Shape 582"/>
          <p:cNvSpPr/>
          <p:nvPr/>
        </p:nvSpPr>
        <p:spPr>
          <a:xfrm>
            <a:off x="690850" y="1912975"/>
            <a:ext cx="215700" cy="97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</a:t>
            </a:r>
          </a:p>
        </p:txBody>
      </p:sp>
      <p:sp>
        <p:nvSpPr>
          <p:cNvPr id="583" name="Shape 583"/>
          <p:cNvSpPr/>
          <p:nvPr/>
        </p:nvSpPr>
        <p:spPr>
          <a:xfrm>
            <a:off x="1598200" y="1544475"/>
            <a:ext cx="215700" cy="185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84" name="Shape 584"/>
          <p:cNvCxnSpPr>
            <a:stCxn id="582" idx="2"/>
          </p:cNvCxnSpPr>
          <p:nvPr/>
        </p:nvCxnSpPr>
        <p:spPr>
          <a:xfrm>
            <a:off x="798700" y="2886775"/>
            <a:ext cx="770100" cy="42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5" name="Shape 585"/>
          <p:cNvCxnSpPr>
            <a:stCxn id="582" idx="0"/>
          </p:cNvCxnSpPr>
          <p:nvPr/>
        </p:nvCxnSpPr>
        <p:spPr>
          <a:xfrm flipH="1" rot="10800000">
            <a:off x="798700" y="1611775"/>
            <a:ext cx="792000" cy="30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86" name="Shape 586"/>
          <p:cNvSpPr txBox="1"/>
          <p:nvPr/>
        </p:nvSpPr>
        <p:spPr>
          <a:xfrm>
            <a:off x="1857425" y="1578775"/>
            <a:ext cx="9012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G(z)</a:t>
            </a:r>
          </a:p>
        </p:txBody>
      </p:sp>
      <p:sp>
        <p:nvSpPr>
          <p:cNvPr id="587" name="Shape 587"/>
          <p:cNvSpPr txBox="1"/>
          <p:nvPr/>
        </p:nvSpPr>
        <p:spPr>
          <a:xfrm>
            <a:off x="3361475" y="1335525"/>
            <a:ext cx="379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x1</a:t>
            </a:r>
          </a:p>
        </p:txBody>
      </p:sp>
      <p:sp>
        <p:nvSpPr>
          <p:cNvPr id="588" name="Shape 588"/>
          <p:cNvSpPr/>
          <p:nvPr/>
        </p:nvSpPr>
        <p:spPr>
          <a:xfrm>
            <a:off x="3008225" y="1697575"/>
            <a:ext cx="1085700" cy="118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3239425" y="2282400"/>
            <a:ext cx="563800" cy="371400"/>
          </a:xfrm>
          <a:custGeom>
            <a:pathLst>
              <a:path extrusionOk="0" h="14856" w="22552">
                <a:moveTo>
                  <a:pt x="0" y="0"/>
                </a:moveTo>
                <a:cubicBezTo>
                  <a:pt x="1705" y="5543"/>
                  <a:pt x="4509" y="12066"/>
                  <a:pt x="9841" y="14351"/>
                </a:cubicBezTo>
                <a:cubicBezTo>
                  <a:pt x="14223" y="16228"/>
                  <a:pt x="19180" y="11161"/>
                  <a:pt x="22552" y="779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90" name="Shape 590"/>
          <p:cNvSpPr/>
          <p:nvPr/>
        </p:nvSpPr>
        <p:spPr>
          <a:xfrm>
            <a:off x="3403425" y="1882600"/>
            <a:ext cx="112775" cy="30750"/>
          </a:xfrm>
          <a:custGeom>
            <a:pathLst>
              <a:path extrusionOk="0" h="1230" w="4511">
                <a:moveTo>
                  <a:pt x="0" y="1230"/>
                </a:moveTo>
                <a:cubicBezTo>
                  <a:pt x="1542" y="1009"/>
                  <a:pt x="3116" y="697"/>
                  <a:pt x="451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91" name="Shape 591"/>
          <p:cNvSpPr/>
          <p:nvPr/>
        </p:nvSpPr>
        <p:spPr>
          <a:xfrm>
            <a:off x="3731475" y="2005600"/>
            <a:ext cx="82000" cy="153775"/>
          </a:xfrm>
          <a:custGeom>
            <a:pathLst>
              <a:path extrusionOk="0" h="6151" w="3280">
                <a:moveTo>
                  <a:pt x="0" y="0"/>
                </a:moveTo>
                <a:cubicBezTo>
                  <a:pt x="0" y="2323"/>
                  <a:pt x="1636" y="4507"/>
                  <a:pt x="3280" y="615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92" name="Shape 592"/>
          <p:cNvSpPr txBox="1"/>
          <p:nvPr/>
        </p:nvSpPr>
        <p:spPr>
          <a:xfrm>
            <a:off x="543375" y="4055825"/>
            <a:ext cx="52074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Try https://affinelayer.com/pixsrv/index.html</a:t>
            </a:r>
          </a:p>
        </p:txBody>
      </p:sp>
      <p:cxnSp>
        <p:nvCxnSpPr>
          <p:cNvPr id="593" name="Shape 593"/>
          <p:cNvCxnSpPr>
            <a:endCxn id="588" idx="1"/>
          </p:cNvCxnSpPr>
          <p:nvPr/>
        </p:nvCxnSpPr>
        <p:spPr>
          <a:xfrm>
            <a:off x="1855625" y="2280775"/>
            <a:ext cx="11526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type="ctrTitle"/>
          </p:nvPr>
        </p:nvSpPr>
        <p:spPr>
          <a:xfrm>
            <a:off x="311700" y="392150"/>
            <a:ext cx="8520600" cy="246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 sz="4800"/>
              <a:t>Using Transfer Learning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and Interpretability </a:t>
            </a:r>
          </a:p>
        </p:txBody>
      </p:sp>
      <p:sp>
        <p:nvSpPr>
          <p:cNvPr id="599" name="Shape 599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Alex Dimakis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Nikolaos Vasiloglou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0" name="Shape 60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Get Inception V3 (massive pre-trained MLP)</a:t>
            </a:r>
          </a:p>
        </p:txBody>
      </p:sp>
      <p:sp>
        <p:nvSpPr>
          <p:cNvPr id="606" name="Shape 60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07" name="Shape 607"/>
          <p:cNvSpPr/>
          <p:nvPr/>
        </p:nvSpPr>
        <p:spPr>
          <a:xfrm>
            <a:off x="2968850" y="1306950"/>
            <a:ext cx="165900" cy="25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3687525" y="1617975"/>
            <a:ext cx="165900" cy="17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09" name="Shape 609"/>
          <p:cNvCxnSpPr>
            <a:stCxn id="607" idx="0"/>
          </p:cNvCxnSpPr>
          <p:nvPr/>
        </p:nvCxnSpPr>
        <p:spPr>
          <a:xfrm>
            <a:off x="3051800" y="1306950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0" name="Shape 610"/>
          <p:cNvCxnSpPr/>
          <p:nvPr/>
        </p:nvCxnSpPr>
        <p:spPr>
          <a:xfrm flipH="1" rot="10800000">
            <a:off x="3134750" y="3397650"/>
            <a:ext cx="560400" cy="4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11" name="Shape 611"/>
          <p:cNvSpPr/>
          <p:nvPr/>
        </p:nvSpPr>
        <p:spPr>
          <a:xfrm>
            <a:off x="4476825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2" name="Shape 612"/>
          <p:cNvCxnSpPr>
            <a:endCxn id="611" idx="2"/>
          </p:cNvCxnSpPr>
          <p:nvPr/>
        </p:nvCxnSpPr>
        <p:spPr>
          <a:xfrm flipH="1" rot="10800000">
            <a:off x="3853275" y="3100725"/>
            <a:ext cx="7314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3" name="Shape 613"/>
          <p:cNvCxnSpPr/>
          <p:nvPr/>
        </p:nvCxnSpPr>
        <p:spPr>
          <a:xfrm>
            <a:off x="3853275" y="1617975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4" name="Shape 614"/>
          <p:cNvCxnSpPr/>
          <p:nvPr/>
        </p:nvCxnSpPr>
        <p:spPr>
          <a:xfrm flipH="1" rot="10800000">
            <a:off x="5303075" y="1703325"/>
            <a:ext cx="1273800" cy="1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5" name="Shape 615"/>
          <p:cNvCxnSpPr/>
          <p:nvPr/>
        </p:nvCxnSpPr>
        <p:spPr>
          <a:xfrm flipH="1" rot="10800000">
            <a:off x="5363075" y="2051925"/>
            <a:ext cx="1153800" cy="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16" name="Shape 616"/>
          <p:cNvSpPr/>
          <p:nvPr/>
        </p:nvSpPr>
        <p:spPr>
          <a:xfrm>
            <a:off x="5155000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7" name="Shape 617"/>
          <p:cNvCxnSpPr>
            <a:endCxn id="616" idx="0"/>
          </p:cNvCxnSpPr>
          <p:nvPr/>
        </p:nvCxnSpPr>
        <p:spPr>
          <a:xfrm>
            <a:off x="4732750" y="189772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8" name="Shape 618"/>
          <p:cNvCxnSpPr>
            <a:endCxn id="616" idx="2"/>
          </p:cNvCxnSpPr>
          <p:nvPr/>
        </p:nvCxnSpPr>
        <p:spPr>
          <a:xfrm>
            <a:off x="4631950" y="31007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9" name="Shape 619"/>
          <p:cNvCxnSpPr/>
          <p:nvPr/>
        </p:nvCxnSpPr>
        <p:spPr>
          <a:xfrm>
            <a:off x="5359925" y="3080925"/>
            <a:ext cx="116010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20" name="Shape 620"/>
          <p:cNvSpPr txBox="1"/>
          <p:nvPr/>
        </p:nvSpPr>
        <p:spPr>
          <a:xfrm>
            <a:off x="6520025" y="1458825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Pr(cat) =0.7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6520025" y="1880475"/>
            <a:ext cx="1812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Pr(banana) =0.01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6520025" y="3269650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Pr(dog) =0.02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6672275" y="2575062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pic>
        <p:nvPicPr>
          <p:cNvPr id="624" name="Shape 6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25" y="1617975"/>
            <a:ext cx="1647150" cy="1606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Shape 625"/>
          <p:cNvCxnSpPr>
            <a:endCxn id="607" idx="0"/>
          </p:cNvCxnSpPr>
          <p:nvPr/>
        </p:nvCxnSpPr>
        <p:spPr>
          <a:xfrm flipH="1" rot="10800000">
            <a:off x="2055200" y="1306950"/>
            <a:ext cx="996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26" name="Shape 626"/>
          <p:cNvCxnSpPr>
            <a:endCxn id="607" idx="2"/>
          </p:cNvCxnSpPr>
          <p:nvPr/>
        </p:nvCxnSpPr>
        <p:spPr>
          <a:xfrm>
            <a:off x="2009900" y="3224250"/>
            <a:ext cx="1041900" cy="6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27" name="Shape 627"/>
          <p:cNvSpPr txBox="1"/>
          <p:nvPr/>
        </p:nvSpPr>
        <p:spPr>
          <a:xfrm>
            <a:off x="6520025" y="2269875"/>
            <a:ext cx="2312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Pr(grumpy) =0.2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Get Inception V3 (massive pre-trained MLP)</a:t>
            </a:r>
          </a:p>
        </p:txBody>
      </p:sp>
      <p:sp>
        <p:nvSpPr>
          <p:cNvPr id="633" name="Shape 6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34" name="Shape 634"/>
          <p:cNvSpPr/>
          <p:nvPr/>
        </p:nvSpPr>
        <p:spPr>
          <a:xfrm>
            <a:off x="2968850" y="1306950"/>
            <a:ext cx="165900" cy="25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5" name="Shape 635"/>
          <p:cNvSpPr/>
          <p:nvPr/>
        </p:nvSpPr>
        <p:spPr>
          <a:xfrm>
            <a:off x="3687525" y="1617975"/>
            <a:ext cx="165900" cy="17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36" name="Shape 636"/>
          <p:cNvCxnSpPr>
            <a:stCxn id="634" idx="0"/>
          </p:cNvCxnSpPr>
          <p:nvPr/>
        </p:nvCxnSpPr>
        <p:spPr>
          <a:xfrm>
            <a:off x="3051800" y="1306950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37" name="Shape 637"/>
          <p:cNvCxnSpPr/>
          <p:nvPr/>
        </p:nvCxnSpPr>
        <p:spPr>
          <a:xfrm flipH="1" rot="10800000">
            <a:off x="3134750" y="3397650"/>
            <a:ext cx="560400" cy="4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38" name="Shape 638"/>
          <p:cNvSpPr/>
          <p:nvPr/>
        </p:nvSpPr>
        <p:spPr>
          <a:xfrm>
            <a:off x="4476825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39" name="Shape 639"/>
          <p:cNvCxnSpPr>
            <a:endCxn id="638" idx="2"/>
          </p:cNvCxnSpPr>
          <p:nvPr/>
        </p:nvCxnSpPr>
        <p:spPr>
          <a:xfrm flipH="1" rot="10800000">
            <a:off x="3853275" y="3100725"/>
            <a:ext cx="7314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40" name="Shape 640"/>
          <p:cNvCxnSpPr/>
          <p:nvPr/>
        </p:nvCxnSpPr>
        <p:spPr>
          <a:xfrm>
            <a:off x="3853275" y="1617975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41" name="Shape 641"/>
          <p:cNvCxnSpPr/>
          <p:nvPr/>
        </p:nvCxnSpPr>
        <p:spPr>
          <a:xfrm flipH="1" rot="10800000">
            <a:off x="5303075" y="1703325"/>
            <a:ext cx="1273800" cy="1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42" name="Shape 642"/>
          <p:cNvCxnSpPr/>
          <p:nvPr/>
        </p:nvCxnSpPr>
        <p:spPr>
          <a:xfrm flipH="1" rot="10800000">
            <a:off x="5363075" y="2051925"/>
            <a:ext cx="1153800" cy="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43" name="Shape 643"/>
          <p:cNvSpPr/>
          <p:nvPr/>
        </p:nvSpPr>
        <p:spPr>
          <a:xfrm>
            <a:off x="5155000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44" name="Shape 644"/>
          <p:cNvCxnSpPr>
            <a:endCxn id="643" idx="0"/>
          </p:cNvCxnSpPr>
          <p:nvPr/>
        </p:nvCxnSpPr>
        <p:spPr>
          <a:xfrm>
            <a:off x="4732750" y="189772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45" name="Shape 645"/>
          <p:cNvCxnSpPr>
            <a:endCxn id="643" idx="2"/>
          </p:cNvCxnSpPr>
          <p:nvPr/>
        </p:nvCxnSpPr>
        <p:spPr>
          <a:xfrm>
            <a:off x="4631950" y="31007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46" name="Shape 646"/>
          <p:cNvCxnSpPr/>
          <p:nvPr/>
        </p:nvCxnSpPr>
        <p:spPr>
          <a:xfrm>
            <a:off x="5359925" y="3080925"/>
            <a:ext cx="116010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47" name="Shape 647"/>
          <p:cNvSpPr txBox="1"/>
          <p:nvPr/>
        </p:nvSpPr>
        <p:spPr>
          <a:xfrm>
            <a:off x="6520025" y="1458825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Pr(cat) =0.7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6520025" y="1880475"/>
            <a:ext cx="1812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Pr(banana) =0.01</a:t>
            </a:r>
          </a:p>
        </p:txBody>
      </p:sp>
      <p:sp>
        <p:nvSpPr>
          <p:cNvPr id="649" name="Shape 649"/>
          <p:cNvSpPr txBox="1"/>
          <p:nvPr/>
        </p:nvSpPr>
        <p:spPr>
          <a:xfrm>
            <a:off x="6520025" y="3269650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Pr(dog) =0.02</a:t>
            </a:r>
          </a:p>
        </p:txBody>
      </p:sp>
      <p:sp>
        <p:nvSpPr>
          <p:cNvPr id="650" name="Shape 650"/>
          <p:cNvSpPr txBox="1"/>
          <p:nvPr/>
        </p:nvSpPr>
        <p:spPr>
          <a:xfrm>
            <a:off x="6672275" y="2575062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pic>
        <p:nvPicPr>
          <p:cNvPr id="651" name="Shape 6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25" y="1617975"/>
            <a:ext cx="1647150" cy="1606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2" name="Shape 652"/>
          <p:cNvCxnSpPr>
            <a:endCxn id="634" idx="0"/>
          </p:cNvCxnSpPr>
          <p:nvPr/>
        </p:nvCxnSpPr>
        <p:spPr>
          <a:xfrm flipH="1" rot="10800000">
            <a:off x="2055200" y="1306950"/>
            <a:ext cx="996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53" name="Shape 653"/>
          <p:cNvCxnSpPr>
            <a:endCxn id="634" idx="2"/>
          </p:cNvCxnSpPr>
          <p:nvPr/>
        </p:nvCxnSpPr>
        <p:spPr>
          <a:xfrm>
            <a:off x="2009900" y="3224250"/>
            <a:ext cx="1041900" cy="6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54" name="Shape 654"/>
          <p:cNvSpPr txBox="1"/>
          <p:nvPr/>
        </p:nvSpPr>
        <p:spPr>
          <a:xfrm>
            <a:off x="6520025" y="2269875"/>
            <a:ext cx="2312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Pr(grumpy) =0.2</a:t>
            </a:r>
          </a:p>
        </p:txBody>
      </p:sp>
      <p:sp>
        <p:nvSpPr>
          <p:cNvPr id="655" name="Shape 655"/>
          <p:cNvSpPr/>
          <p:nvPr/>
        </p:nvSpPr>
        <p:spPr>
          <a:xfrm>
            <a:off x="1519700" y="1270075"/>
            <a:ext cx="4816200" cy="277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Trained on ImageNet.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Can recognize 1000 Class labels.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Trained on Millions of images,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Often better than typical human performance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Transfer Learning: How to leverage this power </a:t>
            </a:r>
          </a:p>
        </p:txBody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101300" y="937575"/>
            <a:ext cx="85206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https://research.googleblog.com/2016/03/train-your-own-image-classifier-with.html</a:t>
            </a:r>
          </a:p>
        </p:txBody>
      </p:sp>
      <p:sp>
        <p:nvSpPr>
          <p:cNvPr id="662" name="Shape 66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63" name="Shape 663"/>
          <p:cNvSpPr/>
          <p:nvPr/>
        </p:nvSpPr>
        <p:spPr>
          <a:xfrm>
            <a:off x="2968850" y="1306950"/>
            <a:ext cx="165900" cy="25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3687525" y="1617975"/>
            <a:ext cx="165900" cy="17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65" name="Shape 665"/>
          <p:cNvCxnSpPr>
            <a:stCxn id="663" idx="0"/>
          </p:cNvCxnSpPr>
          <p:nvPr/>
        </p:nvCxnSpPr>
        <p:spPr>
          <a:xfrm>
            <a:off x="3051800" y="1306950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66" name="Shape 666"/>
          <p:cNvCxnSpPr/>
          <p:nvPr/>
        </p:nvCxnSpPr>
        <p:spPr>
          <a:xfrm flipH="1" rot="10800000">
            <a:off x="3134750" y="3397650"/>
            <a:ext cx="560400" cy="4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7" name="Shape 667"/>
          <p:cNvSpPr/>
          <p:nvPr/>
        </p:nvSpPr>
        <p:spPr>
          <a:xfrm>
            <a:off x="4476825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68" name="Shape 668"/>
          <p:cNvCxnSpPr>
            <a:endCxn id="667" idx="2"/>
          </p:cNvCxnSpPr>
          <p:nvPr/>
        </p:nvCxnSpPr>
        <p:spPr>
          <a:xfrm flipH="1" rot="10800000">
            <a:off x="3853275" y="3100725"/>
            <a:ext cx="7314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69" name="Shape 669"/>
          <p:cNvCxnSpPr/>
          <p:nvPr/>
        </p:nvCxnSpPr>
        <p:spPr>
          <a:xfrm>
            <a:off x="3853275" y="1617975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70" name="Shape 670"/>
          <p:cNvCxnSpPr/>
          <p:nvPr/>
        </p:nvCxnSpPr>
        <p:spPr>
          <a:xfrm flipH="1" rot="10800000">
            <a:off x="5303075" y="1703325"/>
            <a:ext cx="1273800" cy="1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71" name="Shape 671"/>
          <p:cNvCxnSpPr/>
          <p:nvPr/>
        </p:nvCxnSpPr>
        <p:spPr>
          <a:xfrm flipH="1" rot="10800000">
            <a:off x="5363075" y="2051925"/>
            <a:ext cx="1153800" cy="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2" name="Shape 672"/>
          <p:cNvSpPr/>
          <p:nvPr/>
        </p:nvSpPr>
        <p:spPr>
          <a:xfrm>
            <a:off x="5155000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73" name="Shape 673"/>
          <p:cNvCxnSpPr>
            <a:endCxn id="672" idx="0"/>
          </p:cNvCxnSpPr>
          <p:nvPr/>
        </p:nvCxnSpPr>
        <p:spPr>
          <a:xfrm>
            <a:off x="4732750" y="189772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74" name="Shape 674"/>
          <p:cNvCxnSpPr>
            <a:endCxn id="672" idx="2"/>
          </p:cNvCxnSpPr>
          <p:nvPr/>
        </p:nvCxnSpPr>
        <p:spPr>
          <a:xfrm>
            <a:off x="4631950" y="31007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75" name="Shape 675"/>
          <p:cNvCxnSpPr/>
          <p:nvPr/>
        </p:nvCxnSpPr>
        <p:spPr>
          <a:xfrm>
            <a:off x="5359925" y="3080925"/>
            <a:ext cx="116010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6" name="Shape 676"/>
          <p:cNvSpPr txBox="1"/>
          <p:nvPr/>
        </p:nvSpPr>
        <p:spPr>
          <a:xfrm>
            <a:off x="6520025" y="1458825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Pr(cat) =0.7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6520025" y="1880475"/>
            <a:ext cx="1812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Pr(banana) =0.01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6520025" y="3269650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Pr(dog) =0.02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x="6672275" y="2575062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pic>
        <p:nvPicPr>
          <p:cNvPr id="680" name="Shape 6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25" y="1617975"/>
            <a:ext cx="1647150" cy="1606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1" name="Shape 681"/>
          <p:cNvCxnSpPr>
            <a:endCxn id="663" idx="0"/>
          </p:cNvCxnSpPr>
          <p:nvPr/>
        </p:nvCxnSpPr>
        <p:spPr>
          <a:xfrm flipH="1" rot="10800000">
            <a:off x="2055200" y="1306950"/>
            <a:ext cx="996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82" name="Shape 682"/>
          <p:cNvCxnSpPr>
            <a:endCxn id="663" idx="2"/>
          </p:cNvCxnSpPr>
          <p:nvPr/>
        </p:nvCxnSpPr>
        <p:spPr>
          <a:xfrm>
            <a:off x="2009900" y="3224250"/>
            <a:ext cx="1041900" cy="6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83" name="Shape 683"/>
          <p:cNvSpPr txBox="1"/>
          <p:nvPr/>
        </p:nvSpPr>
        <p:spPr>
          <a:xfrm>
            <a:off x="6520025" y="2269875"/>
            <a:ext cx="2312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Pr(grumpy) =0.2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Transfer Learning: How to leverage this power </a:t>
            </a:r>
          </a:p>
        </p:txBody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x="101300" y="937575"/>
            <a:ext cx="85206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https://research.googleblog.com/2016/03/train-your-own-image-classifier-with.html</a:t>
            </a:r>
          </a:p>
        </p:txBody>
      </p:sp>
      <p:sp>
        <p:nvSpPr>
          <p:cNvPr id="690" name="Shape 69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91" name="Shape 691"/>
          <p:cNvSpPr/>
          <p:nvPr/>
        </p:nvSpPr>
        <p:spPr>
          <a:xfrm>
            <a:off x="2968850" y="1306950"/>
            <a:ext cx="165900" cy="25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3687525" y="1617975"/>
            <a:ext cx="165900" cy="17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93" name="Shape 693"/>
          <p:cNvCxnSpPr>
            <a:stCxn id="691" idx="0"/>
          </p:cNvCxnSpPr>
          <p:nvPr/>
        </p:nvCxnSpPr>
        <p:spPr>
          <a:xfrm>
            <a:off x="3051800" y="1306950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94" name="Shape 694"/>
          <p:cNvCxnSpPr/>
          <p:nvPr/>
        </p:nvCxnSpPr>
        <p:spPr>
          <a:xfrm flipH="1" rot="10800000">
            <a:off x="3134750" y="3397650"/>
            <a:ext cx="560400" cy="4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95" name="Shape 695"/>
          <p:cNvSpPr/>
          <p:nvPr/>
        </p:nvSpPr>
        <p:spPr>
          <a:xfrm>
            <a:off x="4476825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96" name="Shape 696"/>
          <p:cNvCxnSpPr>
            <a:endCxn id="695" idx="2"/>
          </p:cNvCxnSpPr>
          <p:nvPr/>
        </p:nvCxnSpPr>
        <p:spPr>
          <a:xfrm flipH="1" rot="10800000">
            <a:off x="3853275" y="3100725"/>
            <a:ext cx="7314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97" name="Shape 697"/>
          <p:cNvCxnSpPr/>
          <p:nvPr/>
        </p:nvCxnSpPr>
        <p:spPr>
          <a:xfrm>
            <a:off x="3853275" y="1617975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98" name="Shape 698"/>
          <p:cNvCxnSpPr/>
          <p:nvPr/>
        </p:nvCxnSpPr>
        <p:spPr>
          <a:xfrm flipH="1" rot="10800000">
            <a:off x="5303075" y="1703325"/>
            <a:ext cx="1273800" cy="1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99" name="Shape 699"/>
          <p:cNvCxnSpPr/>
          <p:nvPr/>
        </p:nvCxnSpPr>
        <p:spPr>
          <a:xfrm flipH="1" rot="10800000">
            <a:off x="5363075" y="2051925"/>
            <a:ext cx="1153800" cy="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00" name="Shape 700"/>
          <p:cNvSpPr/>
          <p:nvPr/>
        </p:nvSpPr>
        <p:spPr>
          <a:xfrm>
            <a:off x="5155000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01" name="Shape 701"/>
          <p:cNvCxnSpPr>
            <a:endCxn id="700" idx="0"/>
          </p:cNvCxnSpPr>
          <p:nvPr/>
        </p:nvCxnSpPr>
        <p:spPr>
          <a:xfrm>
            <a:off x="4732750" y="189772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02" name="Shape 702"/>
          <p:cNvCxnSpPr>
            <a:endCxn id="700" idx="2"/>
          </p:cNvCxnSpPr>
          <p:nvPr/>
        </p:nvCxnSpPr>
        <p:spPr>
          <a:xfrm>
            <a:off x="4631950" y="31007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03" name="Shape 703"/>
          <p:cNvCxnSpPr/>
          <p:nvPr/>
        </p:nvCxnSpPr>
        <p:spPr>
          <a:xfrm>
            <a:off x="5359925" y="3080925"/>
            <a:ext cx="116010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04" name="Shape 704"/>
          <p:cNvSpPr txBox="1"/>
          <p:nvPr/>
        </p:nvSpPr>
        <p:spPr>
          <a:xfrm>
            <a:off x="6520025" y="1458825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Pr(cat) =0.7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6520025" y="1880475"/>
            <a:ext cx="1812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Pr(banana) =0.01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6520025" y="3269650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Pr(dog) =0.02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6672275" y="2575062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pic>
        <p:nvPicPr>
          <p:cNvPr id="708" name="Shape 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25" y="1617975"/>
            <a:ext cx="1647150" cy="1606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9" name="Shape 709"/>
          <p:cNvCxnSpPr>
            <a:endCxn id="691" idx="0"/>
          </p:cNvCxnSpPr>
          <p:nvPr/>
        </p:nvCxnSpPr>
        <p:spPr>
          <a:xfrm flipH="1" rot="10800000">
            <a:off x="2055200" y="1306950"/>
            <a:ext cx="996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10" name="Shape 710"/>
          <p:cNvCxnSpPr>
            <a:endCxn id="691" idx="2"/>
          </p:cNvCxnSpPr>
          <p:nvPr/>
        </p:nvCxnSpPr>
        <p:spPr>
          <a:xfrm>
            <a:off x="2009900" y="3224250"/>
            <a:ext cx="1041900" cy="6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1" name="Shape 711"/>
          <p:cNvSpPr txBox="1"/>
          <p:nvPr/>
        </p:nvSpPr>
        <p:spPr>
          <a:xfrm>
            <a:off x="6520025" y="2269875"/>
            <a:ext cx="2312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Pr(grumpy) =0.2</a:t>
            </a:r>
          </a:p>
        </p:txBody>
      </p:sp>
      <p:sp>
        <p:nvSpPr>
          <p:cNvPr id="712" name="Shape 712"/>
          <p:cNvSpPr/>
          <p:nvPr/>
        </p:nvSpPr>
        <p:spPr>
          <a:xfrm>
            <a:off x="4927232" y="1386975"/>
            <a:ext cx="216300" cy="2302875"/>
          </a:xfrm>
          <a:custGeom>
            <a:pathLst>
              <a:path extrusionOk="0" h="92115" w="8652">
                <a:moveTo>
                  <a:pt x="6782" y="0"/>
                </a:moveTo>
                <a:cubicBezTo>
                  <a:pt x="6087" y="2775"/>
                  <a:pt x="2978" y="4648"/>
                  <a:pt x="2574" y="7481"/>
                </a:cubicBezTo>
                <a:cubicBezTo>
                  <a:pt x="2231" y="9881"/>
                  <a:pt x="7717" y="10200"/>
                  <a:pt x="7717" y="12625"/>
                </a:cubicBezTo>
                <a:cubicBezTo>
                  <a:pt x="7717" y="16127"/>
                  <a:pt x="2793" y="18074"/>
                  <a:pt x="2106" y="21509"/>
                </a:cubicBezTo>
                <a:cubicBezTo>
                  <a:pt x="1579" y="24138"/>
                  <a:pt x="7629" y="25510"/>
                  <a:pt x="6782" y="28055"/>
                </a:cubicBezTo>
                <a:cubicBezTo>
                  <a:pt x="6043" y="30273"/>
                  <a:pt x="1705" y="31495"/>
                  <a:pt x="2574" y="33666"/>
                </a:cubicBezTo>
                <a:cubicBezTo>
                  <a:pt x="3489" y="35953"/>
                  <a:pt x="8652" y="35409"/>
                  <a:pt x="8652" y="37874"/>
                </a:cubicBezTo>
                <a:cubicBezTo>
                  <a:pt x="8652" y="41431"/>
                  <a:pt x="2737" y="43753"/>
                  <a:pt x="3509" y="47226"/>
                </a:cubicBezTo>
                <a:cubicBezTo>
                  <a:pt x="3820" y="48628"/>
                  <a:pt x="7365" y="48718"/>
                  <a:pt x="6782" y="50032"/>
                </a:cubicBezTo>
                <a:cubicBezTo>
                  <a:pt x="5388" y="53168"/>
                  <a:pt x="-706" y="54680"/>
                  <a:pt x="236" y="57981"/>
                </a:cubicBezTo>
                <a:cubicBezTo>
                  <a:pt x="848" y="60126"/>
                  <a:pt x="6067" y="58568"/>
                  <a:pt x="6314" y="60786"/>
                </a:cubicBezTo>
                <a:cubicBezTo>
                  <a:pt x="6609" y="63451"/>
                  <a:pt x="-826" y="66276"/>
                  <a:pt x="1638" y="67333"/>
                </a:cubicBezTo>
                <a:cubicBezTo>
                  <a:pt x="3565" y="68159"/>
                  <a:pt x="6958" y="70230"/>
                  <a:pt x="5847" y="72009"/>
                </a:cubicBezTo>
                <a:cubicBezTo>
                  <a:pt x="-2027" y="84607"/>
                  <a:pt x="703" y="75373"/>
                  <a:pt x="703" y="78087"/>
                </a:cubicBezTo>
                <a:cubicBezTo>
                  <a:pt x="703" y="80137"/>
                  <a:pt x="5552" y="77381"/>
                  <a:pt x="6782" y="79022"/>
                </a:cubicBezTo>
                <a:cubicBezTo>
                  <a:pt x="8626" y="81481"/>
                  <a:pt x="2950" y="84015"/>
                  <a:pt x="2106" y="86972"/>
                </a:cubicBezTo>
                <a:cubicBezTo>
                  <a:pt x="1439" y="89303"/>
                  <a:pt x="6482" y="89814"/>
                  <a:pt x="7250" y="92115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137450" y="12882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DCGan Architecture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based on https://github.com/carpedm20/DCGAN-tensorflow</a:t>
            </a:r>
          </a:p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475" y="1338500"/>
            <a:ext cx="6515425" cy="306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Transfer Learning: How to leverage this power </a:t>
            </a:r>
          </a:p>
        </p:txBody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101300" y="937575"/>
            <a:ext cx="85206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https://research.googleblog.com/2016/03/train-your-own-image-classifier-with.html</a:t>
            </a:r>
          </a:p>
        </p:txBody>
      </p:sp>
      <p:sp>
        <p:nvSpPr>
          <p:cNvPr id="719" name="Shape 7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20" name="Shape 720"/>
          <p:cNvSpPr/>
          <p:nvPr/>
        </p:nvSpPr>
        <p:spPr>
          <a:xfrm>
            <a:off x="2968850" y="1306950"/>
            <a:ext cx="165900" cy="25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1" name="Shape 721"/>
          <p:cNvSpPr/>
          <p:nvPr/>
        </p:nvSpPr>
        <p:spPr>
          <a:xfrm>
            <a:off x="3687525" y="1617975"/>
            <a:ext cx="165900" cy="17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22" name="Shape 722"/>
          <p:cNvCxnSpPr>
            <a:stCxn id="720" idx="0"/>
          </p:cNvCxnSpPr>
          <p:nvPr/>
        </p:nvCxnSpPr>
        <p:spPr>
          <a:xfrm>
            <a:off x="3051800" y="1306950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23" name="Shape 723"/>
          <p:cNvCxnSpPr/>
          <p:nvPr/>
        </p:nvCxnSpPr>
        <p:spPr>
          <a:xfrm flipH="1" rot="10800000">
            <a:off x="3134750" y="3397650"/>
            <a:ext cx="560400" cy="4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24" name="Shape 724"/>
          <p:cNvSpPr/>
          <p:nvPr/>
        </p:nvSpPr>
        <p:spPr>
          <a:xfrm>
            <a:off x="4476825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25" name="Shape 725"/>
          <p:cNvCxnSpPr>
            <a:endCxn id="724" idx="2"/>
          </p:cNvCxnSpPr>
          <p:nvPr/>
        </p:nvCxnSpPr>
        <p:spPr>
          <a:xfrm flipH="1" rot="10800000">
            <a:off x="3853275" y="3100725"/>
            <a:ext cx="7314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26" name="Shape 726"/>
          <p:cNvCxnSpPr/>
          <p:nvPr/>
        </p:nvCxnSpPr>
        <p:spPr>
          <a:xfrm>
            <a:off x="3853275" y="1617975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27" name="Shape 727"/>
          <p:cNvCxnSpPr>
            <a:endCxn id="728" idx="0"/>
          </p:cNvCxnSpPr>
          <p:nvPr/>
        </p:nvCxnSpPr>
        <p:spPr>
          <a:xfrm>
            <a:off x="4732750" y="189772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29" name="Shape 729"/>
          <p:cNvCxnSpPr>
            <a:endCxn id="728" idx="2"/>
          </p:cNvCxnSpPr>
          <p:nvPr/>
        </p:nvCxnSpPr>
        <p:spPr>
          <a:xfrm>
            <a:off x="4631950" y="31007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730" name="Shape 7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25" y="1617975"/>
            <a:ext cx="1647150" cy="1606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1" name="Shape 731"/>
          <p:cNvCxnSpPr>
            <a:endCxn id="720" idx="0"/>
          </p:cNvCxnSpPr>
          <p:nvPr/>
        </p:nvCxnSpPr>
        <p:spPr>
          <a:xfrm flipH="1" rot="10800000">
            <a:off x="2055200" y="1306950"/>
            <a:ext cx="996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32" name="Shape 732"/>
          <p:cNvCxnSpPr>
            <a:endCxn id="720" idx="2"/>
          </p:cNvCxnSpPr>
          <p:nvPr/>
        </p:nvCxnSpPr>
        <p:spPr>
          <a:xfrm>
            <a:off x="2009900" y="3224250"/>
            <a:ext cx="1041900" cy="6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33" name="Shape 733"/>
          <p:cNvSpPr/>
          <p:nvPr/>
        </p:nvSpPr>
        <p:spPr>
          <a:xfrm>
            <a:off x="4927232" y="1386975"/>
            <a:ext cx="216300" cy="2302875"/>
          </a:xfrm>
          <a:custGeom>
            <a:pathLst>
              <a:path extrusionOk="0" h="92115" w="8652">
                <a:moveTo>
                  <a:pt x="6782" y="0"/>
                </a:moveTo>
                <a:cubicBezTo>
                  <a:pt x="6087" y="2775"/>
                  <a:pt x="2978" y="4648"/>
                  <a:pt x="2574" y="7481"/>
                </a:cubicBezTo>
                <a:cubicBezTo>
                  <a:pt x="2231" y="9881"/>
                  <a:pt x="7717" y="10200"/>
                  <a:pt x="7717" y="12625"/>
                </a:cubicBezTo>
                <a:cubicBezTo>
                  <a:pt x="7717" y="16127"/>
                  <a:pt x="2793" y="18074"/>
                  <a:pt x="2106" y="21509"/>
                </a:cubicBezTo>
                <a:cubicBezTo>
                  <a:pt x="1579" y="24138"/>
                  <a:pt x="7629" y="25510"/>
                  <a:pt x="6782" y="28055"/>
                </a:cubicBezTo>
                <a:cubicBezTo>
                  <a:pt x="6043" y="30273"/>
                  <a:pt x="1705" y="31495"/>
                  <a:pt x="2574" y="33666"/>
                </a:cubicBezTo>
                <a:cubicBezTo>
                  <a:pt x="3489" y="35953"/>
                  <a:pt x="8652" y="35409"/>
                  <a:pt x="8652" y="37874"/>
                </a:cubicBezTo>
                <a:cubicBezTo>
                  <a:pt x="8652" y="41431"/>
                  <a:pt x="2737" y="43753"/>
                  <a:pt x="3509" y="47226"/>
                </a:cubicBezTo>
                <a:cubicBezTo>
                  <a:pt x="3820" y="48628"/>
                  <a:pt x="7365" y="48718"/>
                  <a:pt x="6782" y="50032"/>
                </a:cubicBezTo>
                <a:cubicBezTo>
                  <a:pt x="5388" y="53168"/>
                  <a:pt x="-706" y="54680"/>
                  <a:pt x="236" y="57981"/>
                </a:cubicBezTo>
                <a:cubicBezTo>
                  <a:pt x="848" y="60126"/>
                  <a:pt x="6067" y="58568"/>
                  <a:pt x="6314" y="60786"/>
                </a:cubicBezTo>
                <a:cubicBezTo>
                  <a:pt x="6609" y="63451"/>
                  <a:pt x="-826" y="66276"/>
                  <a:pt x="1638" y="67333"/>
                </a:cubicBezTo>
                <a:cubicBezTo>
                  <a:pt x="3565" y="68159"/>
                  <a:pt x="6958" y="70230"/>
                  <a:pt x="5847" y="72009"/>
                </a:cubicBezTo>
                <a:cubicBezTo>
                  <a:pt x="-2027" y="84607"/>
                  <a:pt x="703" y="75373"/>
                  <a:pt x="703" y="78087"/>
                </a:cubicBezTo>
                <a:cubicBezTo>
                  <a:pt x="703" y="80137"/>
                  <a:pt x="5552" y="77381"/>
                  <a:pt x="6782" y="79022"/>
                </a:cubicBezTo>
                <a:cubicBezTo>
                  <a:pt x="8626" y="81481"/>
                  <a:pt x="2950" y="84015"/>
                  <a:pt x="2106" y="86972"/>
                </a:cubicBezTo>
                <a:cubicBezTo>
                  <a:pt x="1439" y="89303"/>
                  <a:pt x="6482" y="89814"/>
                  <a:pt x="7250" y="92115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734" name="Shape 734"/>
          <p:cNvCxnSpPr/>
          <p:nvPr/>
        </p:nvCxnSpPr>
        <p:spPr>
          <a:xfrm>
            <a:off x="4732750" y="215532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35" name="Shape 735"/>
          <p:cNvCxnSpPr/>
          <p:nvPr/>
        </p:nvCxnSpPr>
        <p:spPr>
          <a:xfrm>
            <a:off x="4758550" y="249922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36" name="Shape 736"/>
          <p:cNvCxnSpPr/>
          <p:nvPr/>
        </p:nvCxnSpPr>
        <p:spPr>
          <a:xfrm>
            <a:off x="4732750" y="281527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37" name="Shape 737"/>
          <p:cNvSpPr txBox="1"/>
          <p:nvPr/>
        </p:nvSpPr>
        <p:spPr>
          <a:xfrm>
            <a:off x="5354675" y="1761050"/>
            <a:ext cx="2992500" cy="18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Excellent image features.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Train a logistic regression on your problem.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Or an XGBoost classifier or any other model inside or outside TF.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Interpretability and Trust </a:t>
            </a:r>
          </a:p>
        </p:txBody>
      </p:sp>
      <p:sp>
        <p:nvSpPr>
          <p:cNvPr id="743" name="Shape 743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``</a:t>
            </a:r>
            <a:r>
              <a:rPr lang="en"/>
              <a:t>Why Should I Trust You?” Explaining the Predictions of Any Classifier.’’. Ribeiro et al. KDD 2016.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``Streaming Weak Submodularity: Interpreting Neural Networks on the fly.’’. (my group- uploaded on drive)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Problem: Given a black box model: ask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WHY did it give this label for this input.    </a:t>
            </a:r>
          </a:p>
        </p:txBody>
      </p:sp>
      <p:sp>
        <p:nvSpPr>
          <p:cNvPr id="744" name="Shape 7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and Trust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0" name="Shape 750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Interpretability is related to trust.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1" name="Shape 7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52" name="Shape 7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75" y="1858349"/>
            <a:ext cx="4209625" cy="2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and Trust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8" name="Shape 758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is related to trust.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Malware detector had excellent accuracy over train-test split with true holdout.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9" name="Shape 7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and Trust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5" name="Shape 765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Interpretability is related to trust.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Malware detector had excellent accuracy over train-test split with true holdout.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Was just checking if the code had comments.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6" name="Shape 76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idea:</a:t>
            </a:r>
          </a:p>
        </p:txBody>
      </p:sp>
      <p:sp>
        <p:nvSpPr>
          <p:cNvPr id="772" name="Shape 7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73" name="Shape 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25" y="1283800"/>
            <a:ext cx="2929900" cy="24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Shape 774"/>
          <p:cNvSpPr txBox="1"/>
          <p:nvPr>
            <p:ph idx="1" type="body"/>
          </p:nvPr>
        </p:nvSpPr>
        <p:spPr>
          <a:xfrm>
            <a:off x="4449900" y="923400"/>
            <a:ext cx="4317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Segment image into regions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Feed subsets of the regions in the black box.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Black out the rest image. 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Find which 3 regions maximize the likelihood of ‘Rose’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5" name="Shape 775"/>
          <p:cNvSpPr/>
          <p:nvPr/>
        </p:nvSpPr>
        <p:spPr>
          <a:xfrm>
            <a:off x="469004" y="1053694"/>
            <a:ext cx="2029700" cy="1559150"/>
          </a:xfrm>
          <a:custGeom>
            <a:pathLst>
              <a:path extrusionOk="0" h="62366" w="81188">
                <a:moveTo>
                  <a:pt x="13050" y="58105"/>
                </a:moveTo>
                <a:cubicBezTo>
                  <a:pt x="18259" y="58105"/>
                  <a:pt x="22307" y="52970"/>
                  <a:pt x="27416" y="51949"/>
                </a:cubicBezTo>
                <a:cubicBezTo>
                  <a:pt x="33287" y="50774"/>
                  <a:pt x="39384" y="52462"/>
                  <a:pt x="45373" y="52462"/>
                </a:cubicBezTo>
                <a:cubicBezTo>
                  <a:pt x="49001" y="52462"/>
                  <a:pt x="52547" y="50471"/>
                  <a:pt x="56148" y="50922"/>
                </a:cubicBezTo>
                <a:cubicBezTo>
                  <a:pt x="61309" y="51567"/>
                  <a:pt x="63273" y="58576"/>
                  <a:pt x="67435" y="61697"/>
                </a:cubicBezTo>
                <a:cubicBezTo>
                  <a:pt x="69527" y="63266"/>
                  <a:pt x="72954" y="61609"/>
                  <a:pt x="75131" y="60158"/>
                </a:cubicBezTo>
                <a:cubicBezTo>
                  <a:pt x="79317" y="57365"/>
                  <a:pt x="71474" y="50192"/>
                  <a:pt x="72566" y="45279"/>
                </a:cubicBezTo>
                <a:cubicBezTo>
                  <a:pt x="73545" y="40871"/>
                  <a:pt x="80032" y="38957"/>
                  <a:pt x="80775" y="34504"/>
                </a:cubicBezTo>
                <a:cubicBezTo>
                  <a:pt x="81861" y="27985"/>
                  <a:pt x="80850" y="20505"/>
                  <a:pt x="77184" y="15008"/>
                </a:cubicBezTo>
                <a:cubicBezTo>
                  <a:pt x="70380" y="4807"/>
                  <a:pt x="55575" y="1064"/>
                  <a:pt x="43321" y="642"/>
                </a:cubicBezTo>
                <a:cubicBezTo>
                  <a:pt x="35088" y="358"/>
                  <a:pt x="25865" y="-1359"/>
                  <a:pt x="18694" y="2694"/>
                </a:cubicBezTo>
                <a:cubicBezTo>
                  <a:pt x="10113" y="7543"/>
                  <a:pt x="1116" y="15966"/>
                  <a:pt x="223" y="25782"/>
                </a:cubicBezTo>
                <a:cubicBezTo>
                  <a:pt x="-653" y="35407"/>
                  <a:pt x="1917" y="45714"/>
                  <a:pt x="6893" y="54001"/>
                </a:cubicBezTo>
                <a:cubicBezTo>
                  <a:pt x="7773" y="55467"/>
                  <a:pt x="10233" y="55549"/>
                  <a:pt x="10998" y="5707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76" name="Shape 776"/>
          <p:cNvSpPr txBox="1"/>
          <p:nvPr/>
        </p:nvSpPr>
        <p:spPr>
          <a:xfrm>
            <a:off x="1836575" y="822100"/>
            <a:ext cx="4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R1</a:t>
            </a:r>
          </a:p>
        </p:txBody>
      </p:sp>
      <p:sp>
        <p:nvSpPr>
          <p:cNvPr id="777" name="Shape 777"/>
          <p:cNvSpPr/>
          <p:nvPr/>
        </p:nvSpPr>
        <p:spPr>
          <a:xfrm>
            <a:off x="2324084" y="1160297"/>
            <a:ext cx="1296200" cy="1679525"/>
          </a:xfrm>
          <a:custGeom>
            <a:pathLst>
              <a:path extrusionOk="0" h="67181" w="51848">
                <a:moveTo>
                  <a:pt x="8111" y="2535"/>
                </a:moveTo>
                <a:cubicBezTo>
                  <a:pt x="8111" y="9213"/>
                  <a:pt x="11248" y="16208"/>
                  <a:pt x="9137" y="22544"/>
                </a:cubicBezTo>
                <a:cubicBezTo>
                  <a:pt x="5569" y="33247"/>
                  <a:pt x="-2638" y="44677"/>
                  <a:pt x="928" y="55381"/>
                </a:cubicBezTo>
                <a:cubicBezTo>
                  <a:pt x="2839" y="61117"/>
                  <a:pt x="10823" y="63435"/>
                  <a:pt x="16833" y="64103"/>
                </a:cubicBezTo>
                <a:cubicBezTo>
                  <a:pt x="19100" y="64354"/>
                  <a:pt x="21677" y="61194"/>
                  <a:pt x="23503" y="62564"/>
                </a:cubicBezTo>
                <a:cubicBezTo>
                  <a:pt x="24911" y="63620"/>
                  <a:pt x="24308" y="67181"/>
                  <a:pt x="26069" y="67181"/>
                </a:cubicBezTo>
                <a:cubicBezTo>
                  <a:pt x="29094" y="67181"/>
                  <a:pt x="32225" y="63536"/>
                  <a:pt x="32225" y="60511"/>
                </a:cubicBezTo>
                <a:cubicBezTo>
                  <a:pt x="32225" y="58347"/>
                  <a:pt x="29369" y="56362"/>
                  <a:pt x="30173" y="54354"/>
                </a:cubicBezTo>
                <a:cubicBezTo>
                  <a:pt x="31888" y="50063"/>
                  <a:pt x="40041" y="50163"/>
                  <a:pt x="40948" y="45632"/>
                </a:cubicBezTo>
                <a:cubicBezTo>
                  <a:pt x="41350" y="43619"/>
                  <a:pt x="41446" y="41465"/>
                  <a:pt x="40948" y="39475"/>
                </a:cubicBezTo>
                <a:cubicBezTo>
                  <a:pt x="40330" y="37008"/>
                  <a:pt x="33609" y="35093"/>
                  <a:pt x="35817" y="33832"/>
                </a:cubicBezTo>
                <a:cubicBezTo>
                  <a:pt x="40372" y="31229"/>
                  <a:pt x="48349" y="33393"/>
                  <a:pt x="50696" y="28701"/>
                </a:cubicBezTo>
                <a:cubicBezTo>
                  <a:pt x="52766" y="24559"/>
                  <a:pt x="51673" y="19022"/>
                  <a:pt x="49670" y="14848"/>
                </a:cubicBezTo>
                <a:cubicBezTo>
                  <a:pt x="45747" y="6676"/>
                  <a:pt x="35100" y="3580"/>
                  <a:pt x="26582" y="482"/>
                </a:cubicBezTo>
                <a:cubicBezTo>
                  <a:pt x="21280" y="-1446"/>
                  <a:pt x="15805" y="4587"/>
                  <a:pt x="10164" y="4587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778" name="Shape 778"/>
          <p:cNvSpPr txBox="1"/>
          <p:nvPr/>
        </p:nvSpPr>
        <p:spPr>
          <a:xfrm>
            <a:off x="3297300" y="1053700"/>
            <a:ext cx="4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R2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Lime and Streak </a:t>
            </a:r>
          </a:p>
        </p:txBody>
      </p:sp>
      <p:sp>
        <p:nvSpPr>
          <p:cNvPr id="784" name="Shape 78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100" y="505800"/>
            <a:ext cx="2802569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Lime and Streak </a:t>
            </a:r>
          </a:p>
        </p:txBody>
      </p:sp>
      <p:sp>
        <p:nvSpPr>
          <p:cNvPr id="791" name="Shape 79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92" name="Shape 7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550" y="598350"/>
            <a:ext cx="2965219" cy="374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Interpretability and Trust</a:t>
            </a:r>
          </a:p>
        </p:txBody>
      </p:sp>
      <p:sp>
        <p:nvSpPr>
          <p:cNvPr id="798" name="Shape 798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a very complex and hot topic in ML currently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Trusting for deployment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For scientific discovery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9" name="Shape 79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and Trust</a:t>
            </a:r>
          </a:p>
        </p:txBody>
      </p:sp>
      <p:sp>
        <p:nvSpPr>
          <p:cNvPr id="805" name="Shape 805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a very complex and hot topic in ML currently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Trusting for deployment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scientific discovery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Discrimination and Fairness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6" name="Shape 80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137450" y="12882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deconvolution Layers work</a:t>
            </a:r>
          </a:p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100" y="768300"/>
            <a:ext cx="2150625" cy="28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575" y="837575"/>
            <a:ext cx="2051600" cy="2700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1568525" y="3963575"/>
            <a:ext cx="53100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From: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https://github.com/vdumoulin/conv_arithmetic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see for more fun animations 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984175" y="3051225"/>
            <a:ext cx="27267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Convolution Layer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4427100" y="3051225"/>
            <a:ext cx="27267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DeConvolution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(aka Transposed Convolution)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and Trust</a:t>
            </a:r>
          </a:p>
        </p:txBody>
      </p:sp>
      <p:sp>
        <p:nvSpPr>
          <p:cNvPr id="812" name="Shape 812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a very complex and hot topic in ML currently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Trusting for deployment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scientific discovery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Discrimination and Fairness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(e.g. Loan applications, Employment, News, ?)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3" name="Shape 8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and Trust</a:t>
            </a:r>
          </a:p>
        </p:txBody>
      </p:sp>
      <p:sp>
        <p:nvSpPr>
          <p:cNvPr id="819" name="Shape 819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This is a very complex and hot topic in ML currently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Trusting for deployment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For scientific discovery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For Discrimination and Fairness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(e.g. Loan applications, Employment, News, ?) Very interesting complex topic: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http://www.mlandthelaw.org/slides/hajian.pdf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http://www.mlandthelaw.org/</a:t>
            </a:r>
            <a:r>
              <a:rPr lang="en" sz="1400"/>
              <a:t>    http://www.fatml.org/resources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820" name="Shape 8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870525" y="1422525"/>
            <a:ext cx="51717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Generators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(GANS and VAEs)</a:t>
            </a:r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Adversarial Training</a:t>
            </a:r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66650" y="1439675"/>
            <a:ext cx="6935100" cy="128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``</a:t>
            </a:r>
            <a:r>
              <a:rPr i="1" lang="en" sz="1400"/>
              <a:t>There are many interesting recent development in deep learning, probably too many for me to describe them all here. 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400"/>
              <a:t>The most important one, in my opinion, is adversarial training (also called GAN for Generative Adversarial Networks).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400"/>
              <a:t>This, and the variations that are now being proposed is the most interesting idea in the last 10 years in ML, in my opinion.</a:t>
            </a:r>
            <a:r>
              <a:rPr lang="en" sz="1400"/>
              <a:t>’’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-Yann LeCunn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